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2.xml" ContentType="application/vnd.openxmlformats-officedocument.drawingml.chart+xml"/>
  <Override PartName="/ppt/notesSlides/notesSlide9.xml" ContentType="application/vnd.openxmlformats-officedocument.presentationml.notesSlide+xml"/>
  <Override PartName="/ppt/charts/chart3.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4.xml" ContentType="application/vnd.openxmlformats-officedocument.drawingml.chart+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5.xml" ContentType="application/vnd.openxmlformats-officedocument.drawingml.chart+xml"/>
  <Override PartName="/ppt/notesSlides/notesSlide16.xml" ContentType="application/vnd.openxmlformats-officedocument.presentationml.notesSlide+xml"/>
  <Override PartName="/ppt/charts/chart6.xml" ContentType="application/vnd.openxmlformats-officedocument.drawingml.chart+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7.xml" ContentType="application/vnd.openxmlformats-officedocument.drawingml.chart+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8.xml" ContentType="application/vnd.openxmlformats-officedocument.drawingml.chart+xml"/>
  <Override PartName="/ppt/notesSlides/notesSlide24.xml" ContentType="application/vnd.openxmlformats-officedocument.presentationml.notesSlide+xml"/>
  <Override PartName="/ppt/charts/chart9.xml" ContentType="application/vnd.openxmlformats-officedocument.drawingml.chart+xml"/>
  <Override PartName="/ppt/notesSlides/notesSlide25.xml" ContentType="application/vnd.openxmlformats-officedocument.presentationml.notesSlide+xml"/>
  <Override PartName="/ppt/charts/chart10.xml" ContentType="application/vnd.openxmlformats-officedocument.drawingml.chart+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0"/>
  </p:notesMasterIdLst>
  <p:sldIdLst>
    <p:sldId id="293"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94" r:id="rId30"/>
    <p:sldId id="284" r:id="rId31"/>
    <p:sldId id="285" r:id="rId32"/>
    <p:sldId id="286" r:id="rId33"/>
    <p:sldId id="287" r:id="rId34"/>
    <p:sldId id="288" r:id="rId35"/>
    <p:sldId id="289" r:id="rId36"/>
    <p:sldId id="290" r:id="rId37"/>
    <p:sldId id="291" r:id="rId38"/>
    <p:sldId id="292"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b="1" dirty="0" smtClean="0">
                <a:solidFill>
                  <a:schemeClr val="tx1"/>
                </a:solidFill>
              </a:rPr>
              <a:t>Waldwick (% &gt;= Level 4)</a:t>
            </a:r>
            <a:endParaRPr lang="en-US" b="1" dirty="0">
              <a:solidFill>
                <a:schemeClr val="tx1"/>
              </a:solidFill>
            </a:endParaRPr>
          </a:p>
        </c:rich>
      </c:tx>
      <c:layout>
        <c:manualLayout>
          <c:xMode val="edge"/>
          <c:yMode val="edge"/>
          <c:x val="0.37655805583358598"/>
          <c:y val="4.3186650876081298E-2"/>
        </c:manualLayout>
      </c:layout>
      <c:overlay val="0"/>
      <c:spPr>
        <a:noFill/>
        <a:ln>
          <a:noFill/>
        </a:ln>
        <a:effectLst/>
      </c:spPr>
    </c:title>
    <c:autoTitleDeleted val="0"/>
    <c:plotArea>
      <c:layout/>
      <c:barChart>
        <c:barDir val="col"/>
        <c:grouping val="clustered"/>
        <c:varyColors val="0"/>
        <c:ser>
          <c:idx val="0"/>
          <c:order val="0"/>
          <c:tx>
            <c:strRef>
              <c:f>Sheet1!$B$1</c:f>
              <c:strCache>
                <c:ptCount val="1"/>
                <c:pt idx="0">
                  <c:v>15-16</c:v>
                </c:pt>
              </c:strCache>
            </c:strRef>
          </c:tx>
          <c:spPr>
            <a:solidFill>
              <a:schemeClr val="accent1"/>
            </a:solidFill>
            <a:ln>
              <a:noFill/>
            </a:ln>
            <a:effectLst/>
          </c:spPr>
          <c:invertIfNegative val="0"/>
          <c:cat>
            <c:strRef>
              <c:f>Sheet1!$A$2:$A$4</c:f>
              <c:strCache>
                <c:ptCount val="3"/>
                <c:pt idx="0">
                  <c:v>Grade 3</c:v>
                </c:pt>
                <c:pt idx="1">
                  <c:v>Grade 4</c:v>
                </c:pt>
                <c:pt idx="2">
                  <c:v>Grade 5</c:v>
                </c:pt>
              </c:strCache>
            </c:strRef>
          </c:cat>
          <c:val>
            <c:numRef>
              <c:f>Sheet1!$B$2:$B$4</c:f>
              <c:numCache>
                <c:formatCode>0%</c:formatCode>
                <c:ptCount val="3"/>
                <c:pt idx="0">
                  <c:v>0.74</c:v>
                </c:pt>
                <c:pt idx="1">
                  <c:v>0.68</c:v>
                </c:pt>
                <c:pt idx="2">
                  <c:v>0.68</c:v>
                </c:pt>
              </c:numCache>
            </c:numRef>
          </c:val>
          <c:extLst xmlns:c16r2="http://schemas.microsoft.com/office/drawing/2015/06/chart">
            <c:ext xmlns:c16="http://schemas.microsoft.com/office/drawing/2014/chart" uri="{C3380CC4-5D6E-409C-BE32-E72D297353CC}">
              <c16:uniqueId val="{00000000-0EED-4371-9F68-56F6C6D5FBDC}"/>
            </c:ext>
          </c:extLst>
        </c:ser>
        <c:ser>
          <c:idx val="1"/>
          <c:order val="1"/>
          <c:tx>
            <c:strRef>
              <c:f>Sheet1!$C$1</c:f>
              <c:strCache>
                <c:ptCount val="1"/>
                <c:pt idx="0">
                  <c:v>16-17</c:v>
                </c:pt>
              </c:strCache>
            </c:strRef>
          </c:tx>
          <c:spPr>
            <a:solidFill>
              <a:schemeClr val="accent2"/>
            </a:solidFill>
            <a:ln>
              <a:noFill/>
            </a:ln>
            <a:effectLst/>
          </c:spPr>
          <c:invertIfNegative val="0"/>
          <c:cat>
            <c:strRef>
              <c:f>Sheet1!$A$2:$A$4</c:f>
              <c:strCache>
                <c:ptCount val="3"/>
                <c:pt idx="0">
                  <c:v>Grade 3</c:v>
                </c:pt>
                <c:pt idx="1">
                  <c:v>Grade 4</c:v>
                </c:pt>
                <c:pt idx="2">
                  <c:v>Grade 5</c:v>
                </c:pt>
              </c:strCache>
            </c:strRef>
          </c:cat>
          <c:val>
            <c:numRef>
              <c:f>Sheet1!$C$2:$C$4</c:f>
              <c:numCache>
                <c:formatCode>0%</c:formatCode>
                <c:ptCount val="3"/>
                <c:pt idx="0">
                  <c:v>0.63</c:v>
                </c:pt>
                <c:pt idx="1">
                  <c:v>0.82</c:v>
                </c:pt>
                <c:pt idx="2">
                  <c:v>0.67</c:v>
                </c:pt>
              </c:numCache>
            </c:numRef>
          </c:val>
          <c:extLst xmlns:c16r2="http://schemas.microsoft.com/office/drawing/2015/06/chart">
            <c:ext xmlns:c16="http://schemas.microsoft.com/office/drawing/2014/chart" uri="{C3380CC4-5D6E-409C-BE32-E72D297353CC}">
              <c16:uniqueId val="{00000001-0EED-4371-9F68-56F6C6D5FBDC}"/>
            </c:ext>
          </c:extLst>
        </c:ser>
        <c:ser>
          <c:idx val="2"/>
          <c:order val="2"/>
          <c:tx>
            <c:strRef>
              <c:f>Sheet1!$D$1</c:f>
              <c:strCache>
                <c:ptCount val="1"/>
                <c:pt idx="0">
                  <c:v>17-18</c:v>
                </c:pt>
              </c:strCache>
            </c:strRef>
          </c:tx>
          <c:spPr>
            <a:solidFill>
              <a:schemeClr val="accent3"/>
            </a:solidFill>
            <a:ln>
              <a:noFill/>
            </a:ln>
            <a:effectLst/>
          </c:spPr>
          <c:invertIfNegative val="0"/>
          <c:cat>
            <c:strRef>
              <c:f>Sheet1!$A$2:$A$4</c:f>
              <c:strCache>
                <c:ptCount val="3"/>
                <c:pt idx="0">
                  <c:v>Grade 3</c:v>
                </c:pt>
                <c:pt idx="1">
                  <c:v>Grade 4</c:v>
                </c:pt>
                <c:pt idx="2">
                  <c:v>Grade 5</c:v>
                </c:pt>
              </c:strCache>
            </c:strRef>
          </c:cat>
          <c:val>
            <c:numRef>
              <c:f>Sheet1!$D$2:$D$4</c:f>
              <c:numCache>
                <c:formatCode>0%</c:formatCode>
                <c:ptCount val="3"/>
                <c:pt idx="0">
                  <c:v>0.72</c:v>
                </c:pt>
                <c:pt idx="1">
                  <c:v>0.73</c:v>
                </c:pt>
                <c:pt idx="2">
                  <c:v>0.75</c:v>
                </c:pt>
              </c:numCache>
            </c:numRef>
          </c:val>
          <c:extLst xmlns:c16r2="http://schemas.microsoft.com/office/drawing/2015/06/chart">
            <c:ext xmlns:c16="http://schemas.microsoft.com/office/drawing/2014/chart" uri="{C3380CC4-5D6E-409C-BE32-E72D297353CC}">
              <c16:uniqueId val="{00000002-0EED-4371-9F68-56F6C6D5FBDC}"/>
            </c:ext>
          </c:extLst>
        </c:ser>
        <c:ser>
          <c:idx val="3"/>
          <c:order val="3"/>
          <c:tx>
            <c:strRef>
              <c:f>Sheet1!$E$1</c:f>
              <c:strCache>
                <c:ptCount val="1"/>
                <c:pt idx="0">
                  <c:v>18-19</c:v>
                </c:pt>
              </c:strCache>
            </c:strRef>
          </c:tx>
          <c:spPr>
            <a:solidFill>
              <a:schemeClr val="accent4"/>
            </a:solidFill>
            <a:ln>
              <a:noFill/>
            </a:ln>
            <a:effectLst/>
          </c:spPr>
          <c:invertIfNegative val="0"/>
          <c:cat>
            <c:strRef>
              <c:f>Sheet1!$A$2:$A$4</c:f>
              <c:strCache>
                <c:ptCount val="3"/>
                <c:pt idx="0">
                  <c:v>Grade 3</c:v>
                </c:pt>
                <c:pt idx="1">
                  <c:v>Grade 4</c:v>
                </c:pt>
                <c:pt idx="2">
                  <c:v>Grade 5</c:v>
                </c:pt>
              </c:strCache>
            </c:strRef>
          </c:cat>
          <c:val>
            <c:numRef>
              <c:f>Sheet1!$E$2:$E$4</c:f>
              <c:numCache>
                <c:formatCode>0%</c:formatCode>
                <c:ptCount val="3"/>
                <c:pt idx="0">
                  <c:v>0.78</c:v>
                </c:pt>
                <c:pt idx="1">
                  <c:v>0.75</c:v>
                </c:pt>
                <c:pt idx="2">
                  <c:v>0.64</c:v>
                </c:pt>
              </c:numCache>
            </c:numRef>
          </c:val>
          <c:extLst xmlns:c16r2="http://schemas.microsoft.com/office/drawing/2015/06/chart">
            <c:ext xmlns:c16="http://schemas.microsoft.com/office/drawing/2014/chart" uri="{C3380CC4-5D6E-409C-BE32-E72D297353CC}">
              <c16:uniqueId val="{00000003-0EED-4371-9F68-56F6C6D5FBDC}"/>
            </c:ext>
          </c:extLst>
        </c:ser>
        <c:dLbls>
          <c:showLegendKey val="0"/>
          <c:showVal val="0"/>
          <c:showCatName val="0"/>
          <c:showSerName val="0"/>
          <c:showPercent val="0"/>
          <c:showBubbleSize val="0"/>
        </c:dLbls>
        <c:gapWidth val="219"/>
        <c:overlap val="-27"/>
        <c:axId val="137024512"/>
        <c:axId val="82041024"/>
      </c:barChart>
      <c:catAx>
        <c:axId val="1370245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2041024"/>
        <c:crosses val="autoZero"/>
        <c:auto val="1"/>
        <c:lblAlgn val="ctr"/>
        <c:lblOffset val="100"/>
        <c:noMultiLvlLbl val="0"/>
      </c:catAx>
      <c:valAx>
        <c:axId val="8204102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7024512"/>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Mean Score</c:v>
                </c:pt>
              </c:strCache>
            </c:strRef>
          </c:tx>
          <c:spPr>
            <a:solidFill>
              <a:schemeClr val="accent1"/>
            </a:solidFill>
            <a:ln>
              <a:noFill/>
            </a:ln>
            <a:effectLst/>
          </c:spPr>
          <c:invertIfNegative val="0"/>
          <c:cat>
            <c:strRef>
              <c:f>Sheet1!$A$2:$A$13</c:f>
              <c:strCache>
                <c:ptCount val="12"/>
                <c:pt idx="0">
                  <c:v>Bio</c:v>
                </c:pt>
                <c:pt idx="1">
                  <c:v>Calc AB</c:v>
                </c:pt>
                <c:pt idx="2">
                  <c:v>Chem</c:v>
                </c:pt>
                <c:pt idx="3">
                  <c:v>Eng Lang</c:v>
                </c:pt>
                <c:pt idx="4">
                  <c:v>Eng Lit</c:v>
                </c:pt>
                <c:pt idx="5">
                  <c:v>Euro Hist</c:v>
                </c:pt>
                <c:pt idx="6">
                  <c:v>Macr Econ</c:v>
                </c:pt>
                <c:pt idx="7">
                  <c:v>Phys 2</c:v>
                </c:pt>
                <c:pt idx="8">
                  <c:v>Psych</c:v>
                </c:pt>
                <c:pt idx="9">
                  <c:v>Span Lang</c:v>
                </c:pt>
                <c:pt idx="10">
                  <c:v>Stu Art Draw</c:v>
                </c:pt>
                <c:pt idx="11">
                  <c:v>US Hist</c:v>
                </c:pt>
              </c:strCache>
            </c:strRef>
          </c:cat>
          <c:val>
            <c:numRef>
              <c:f>Sheet1!$B$2:$B$13</c:f>
              <c:numCache>
                <c:formatCode>General</c:formatCode>
                <c:ptCount val="12"/>
                <c:pt idx="0">
                  <c:v>2.08</c:v>
                </c:pt>
                <c:pt idx="1">
                  <c:v>3</c:v>
                </c:pt>
                <c:pt idx="2">
                  <c:v>3.71</c:v>
                </c:pt>
                <c:pt idx="3">
                  <c:v>3</c:v>
                </c:pt>
                <c:pt idx="4">
                  <c:v>2.46</c:v>
                </c:pt>
                <c:pt idx="5">
                  <c:v>2.33</c:v>
                </c:pt>
                <c:pt idx="6">
                  <c:v>2.4</c:v>
                </c:pt>
                <c:pt idx="7">
                  <c:v>2.4</c:v>
                </c:pt>
                <c:pt idx="8">
                  <c:v>3.31</c:v>
                </c:pt>
                <c:pt idx="9">
                  <c:v>3.43</c:v>
                </c:pt>
                <c:pt idx="10">
                  <c:v>2.5</c:v>
                </c:pt>
                <c:pt idx="11">
                  <c:v>3</c:v>
                </c:pt>
              </c:numCache>
            </c:numRef>
          </c:val>
          <c:extLst xmlns:c16r2="http://schemas.microsoft.com/office/drawing/2015/06/chart">
            <c:ext xmlns:c16="http://schemas.microsoft.com/office/drawing/2014/chart" uri="{C3380CC4-5D6E-409C-BE32-E72D297353CC}">
              <c16:uniqueId val="{00000000-4866-42FD-8982-C530E0679088}"/>
            </c:ext>
          </c:extLst>
        </c:ser>
        <c:ser>
          <c:idx val="1"/>
          <c:order val="1"/>
          <c:tx>
            <c:strRef>
              <c:f>Sheet1!$C$1</c:f>
              <c:strCache>
                <c:ptCount val="1"/>
                <c:pt idx="0">
                  <c:v>NJ</c:v>
                </c:pt>
              </c:strCache>
            </c:strRef>
          </c:tx>
          <c:spPr>
            <a:solidFill>
              <a:schemeClr val="accent2"/>
            </a:solidFill>
            <a:ln>
              <a:noFill/>
            </a:ln>
            <a:effectLst/>
          </c:spPr>
          <c:invertIfNegative val="0"/>
          <c:cat>
            <c:strRef>
              <c:f>Sheet1!$A$2:$A$13</c:f>
              <c:strCache>
                <c:ptCount val="12"/>
                <c:pt idx="0">
                  <c:v>Bio</c:v>
                </c:pt>
                <c:pt idx="1">
                  <c:v>Calc AB</c:v>
                </c:pt>
                <c:pt idx="2">
                  <c:v>Chem</c:v>
                </c:pt>
                <c:pt idx="3">
                  <c:v>Eng Lang</c:v>
                </c:pt>
                <c:pt idx="4">
                  <c:v>Eng Lit</c:v>
                </c:pt>
                <c:pt idx="5">
                  <c:v>Euro Hist</c:v>
                </c:pt>
                <c:pt idx="6">
                  <c:v>Macr Econ</c:v>
                </c:pt>
                <c:pt idx="7">
                  <c:v>Phys 2</c:v>
                </c:pt>
                <c:pt idx="8">
                  <c:v>Psych</c:v>
                </c:pt>
                <c:pt idx="9">
                  <c:v>Span Lang</c:v>
                </c:pt>
                <c:pt idx="10">
                  <c:v>Stu Art Draw</c:v>
                </c:pt>
                <c:pt idx="11">
                  <c:v>US Hist</c:v>
                </c:pt>
              </c:strCache>
            </c:strRef>
          </c:cat>
          <c:val>
            <c:numRef>
              <c:f>Sheet1!$C$2:$C$13</c:f>
              <c:numCache>
                <c:formatCode>General</c:formatCode>
                <c:ptCount val="12"/>
                <c:pt idx="0">
                  <c:v>3.23</c:v>
                </c:pt>
                <c:pt idx="1">
                  <c:v>3.2</c:v>
                </c:pt>
                <c:pt idx="2">
                  <c:v>3.04</c:v>
                </c:pt>
                <c:pt idx="3">
                  <c:v>3.15</c:v>
                </c:pt>
                <c:pt idx="4">
                  <c:v>2.86</c:v>
                </c:pt>
                <c:pt idx="5">
                  <c:v>3.28</c:v>
                </c:pt>
                <c:pt idx="6">
                  <c:v>3.23</c:v>
                </c:pt>
                <c:pt idx="7">
                  <c:v>3.09</c:v>
                </c:pt>
                <c:pt idx="8">
                  <c:v>3.23</c:v>
                </c:pt>
                <c:pt idx="9">
                  <c:v>3.72</c:v>
                </c:pt>
                <c:pt idx="10">
                  <c:v>3.86</c:v>
                </c:pt>
                <c:pt idx="11">
                  <c:v>3.11</c:v>
                </c:pt>
              </c:numCache>
            </c:numRef>
          </c:val>
          <c:extLst xmlns:c16r2="http://schemas.microsoft.com/office/drawing/2015/06/chart">
            <c:ext xmlns:c16="http://schemas.microsoft.com/office/drawing/2014/chart" uri="{C3380CC4-5D6E-409C-BE32-E72D297353CC}">
              <c16:uniqueId val="{00000000-F5FD-48CB-B6A6-CC02C3DB72DB}"/>
            </c:ext>
          </c:extLst>
        </c:ser>
        <c:ser>
          <c:idx val="2"/>
          <c:order val="2"/>
          <c:tx>
            <c:strRef>
              <c:f>Sheet1!$D$1</c:f>
              <c:strCache>
                <c:ptCount val="1"/>
                <c:pt idx="0">
                  <c:v>Global</c:v>
                </c:pt>
              </c:strCache>
            </c:strRef>
          </c:tx>
          <c:spPr>
            <a:solidFill>
              <a:schemeClr val="accent3"/>
            </a:solidFill>
            <a:ln>
              <a:noFill/>
            </a:ln>
            <a:effectLst/>
          </c:spPr>
          <c:invertIfNegative val="0"/>
          <c:cat>
            <c:strRef>
              <c:f>Sheet1!$A$2:$A$13</c:f>
              <c:strCache>
                <c:ptCount val="12"/>
                <c:pt idx="0">
                  <c:v>Bio</c:v>
                </c:pt>
                <c:pt idx="1">
                  <c:v>Calc AB</c:v>
                </c:pt>
                <c:pt idx="2">
                  <c:v>Chem</c:v>
                </c:pt>
                <c:pt idx="3">
                  <c:v>Eng Lang</c:v>
                </c:pt>
                <c:pt idx="4">
                  <c:v>Eng Lit</c:v>
                </c:pt>
                <c:pt idx="5">
                  <c:v>Euro Hist</c:v>
                </c:pt>
                <c:pt idx="6">
                  <c:v>Macr Econ</c:v>
                </c:pt>
                <c:pt idx="7">
                  <c:v>Phys 2</c:v>
                </c:pt>
                <c:pt idx="8">
                  <c:v>Psych</c:v>
                </c:pt>
                <c:pt idx="9">
                  <c:v>Span Lang</c:v>
                </c:pt>
                <c:pt idx="10">
                  <c:v>Stu Art Draw</c:v>
                </c:pt>
                <c:pt idx="11">
                  <c:v>US Hist</c:v>
                </c:pt>
              </c:strCache>
            </c:strRef>
          </c:cat>
          <c:val>
            <c:numRef>
              <c:f>Sheet1!$D$2:$D$13</c:f>
              <c:numCache>
                <c:formatCode>General</c:formatCode>
                <c:ptCount val="12"/>
                <c:pt idx="0">
                  <c:v>2.93</c:v>
                </c:pt>
                <c:pt idx="1">
                  <c:v>2.97</c:v>
                </c:pt>
                <c:pt idx="2">
                  <c:v>2.74</c:v>
                </c:pt>
                <c:pt idx="3">
                  <c:v>2.78</c:v>
                </c:pt>
                <c:pt idx="4">
                  <c:v>2.62</c:v>
                </c:pt>
                <c:pt idx="5">
                  <c:v>2.9</c:v>
                </c:pt>
                <c:pt idx="6">
                  <c:v>2.94</c:v>
                </c:pt>
                <c:pt idx="7">
                  <c:v>3.06</c:v>
                </c:pt>
                <c:pt idx="8">
                  <c:v>3.09</c:v>
                </c:pt>
                <c:pt idx="9">
                  <c:v>3.7</c:v>
                </c:pt>
                <c:pt idx="10">
                  <c:v>3.65</c:v>
                </c:pt>
                <c:pt idx="11">
                  <c:v>2.71</c:v>
                </c:pt>
              </c:numCache>
            </c:numRef>
          </c:val>
          <c:extLst xmlns:c16r2="http://schemas.microsoft.com/office/drawing/2015/06/chart">
            <c:ext xmlns:c16="http://schemas.microsoft.com/office/drawing/2014/chart" uri="{C3380CC4-5D6E-409C-BE32-E72D297353CC}">
              <c16:uniqueId val="{00000001-F5FD-48CB-B6A6-CC02C3DB72DB}"/>
            </c:ext>
          </c:extLst>
        </c:ser>
        <c:dLbls>
          <c:showLegendKey val="0"/>
          <c:showVal val="0"/>
          <c:showCatName val="0"/>
          <c:showSerName val="0"/>
          <c:showPercent val="0"/>
          <c:showBubbleSize val="0"/>
        </c:dLbls>
        <c:gapWidth val="219"/>
        <c:overlap val="-27"/>
        <c:axId val="95523840"/>
        <c:axId val="90238912"/>
      </c:barChart>
      <c:catAx>
        <c:axId val="955238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0238912"/>
        <c:crosses val="autoZero"/>
        <c:auto val="1"/>
        <c:lblAlgn val="ctr"/>
        <c:lblOffset val="100"/>
        <c:noMultiLvlLbl val="0"/>
      </c:catAx>
      <c:valAx>
        <c:axId val="90238912"/>
        <c:scaling>
          <c:orientation val="minMax"/>
          <c:max val="4"/>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55238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b="1" dirty="0" smtClean="0">
                <a:solidFill>
                  <a:schemeClr val="tx1"/>
                </a:solidFill>
              </a:rPr>
              <a:t>Waldwick (%</a:t>
            </a:r>
            <a:r>
              <a:rPr lang="en-US" b="1" baseline="0" dirty="0" smtClean="0">
                <a:solidFill>
                  <a:schemeClr val="tx1"/>
                </a:solidFill>
              </a:rPr>
              <a:t> &gt;= Level 4)</a:t>
            </a:r>
            <a:endParaRPr lang="en-US" b="1" dirty="0">
              <a:solidFill>
                <a:schemeClr val="tx1"/>
              </a:solidFill>
            </a:endParaRPr>
          </a:p>
        </c:rich>
      </c:tx>
      <c:layout>
        <c:manualLayout>
          <c:xMode val="edge"/>
          <c:yMode val="edge"/>
          <c:x val="0.41063125491538"/>
          <c:y val="3.50138644707969E-2"/>
        </c:manualLayout>
      </c:layout>
      <c:overlay val="0"/>
      <c:spPr>
        <a:noFill/>
        <a:ln>
          <a:noFill/>
        </a:ln>
        <a:effectLst/>
      </c:spPr>
    </c:title>
    <c:autoTitleDeleted val="0"/>
    <c:plotArea>
      <c:layout/>
      <c:barChart>
        <c:barDir val="col"/>
        <c:grouping val="clustered"/>
        <c:varyColors val="0"/>
        <c:ser>
          <c:idx val="0"/>
          <c:order val="0"/>
          <c:tx>
            <c:strRef>
              <c:f>Sheet1!$B$1</c:f>
              <c:strCache>
                <c:ptCount val="1"/>
                <c:pt idx="0">
                  <c:v>15-16</c:v>
                </c:pt>
              </c:strCache>
            </c:strRef>
          </c:tx>
          <c:spPr>
            <a:solidFill>
              <a:schemeClr val="accent1"/>
            </a:solidFill>
            <a:ln>
              <a:noFill/>
            </a:ln>
            <a:effectLst/>
          </c:spPr>
          <c:invertIfNegative val="0"/>
          <c:cat>
            <c:strRef>
              <c:f>Sheet1!$A$2:$A$4</c:f>
              <c:strCache>
                <c:ptCount val="3"/>
                <c:pt idx="0">
                  <c:v>Grade 6</c:v>
                </c:pt>
                <c:pt idx="1">
                  <c:v>Grade 7</c:v>
                </c:pt>
                <c:pt idx="2">
                  <c:v>Grade 8</c:v>
                </c:pt>
              </c:strCache>
            </c:strRef>
          </c:cat>
          <c:val>
            <c:numRef>
              <c:f>Sheet1!$B$2:$B$4</c:f>
              <c:numCache>
                <c:formatCode>0%</c:formatCode>
                <c:ptCount val="3"/>
                <c:pt idx="0">
                  <c:v>0.6</c:v>
                </c:pt>
                <c:pt idx="1">
                  <c:v>0.75</c:v>
                </c:pt>
                <c:pt idx="2">
                  <c:v>0.53</c:v>
                </c:pt>
              </c:numCache>
            </c:numRef>
          </c:val>
          <c:extLst xmlns:c16r2="http://schemas.microsoft.com/office/drawing/2015/06/chart">
            <c:ext xmlns:c16="http://schemas.microsoft.com/office/drawing/2014/chart" uri="{C3380CC4-5D6E-409C-BE32-E72D297353CC}">
              <c16:uniqueId val="{00000000-A78F-42EA-AB59-4E0431CBF8F1}"/>
            </c:ext>
          </c:extLst>
        </c:ser>
        <c:ser>
          <c:idx val="1"/>
          <c:order val="1"/>
          <c:tx>
            <c:strRef>
              <c:f>Sheet1!$C$1</c:f>
              <c:strCache>
                <c:ptCount val="1"/>
                <c:pt idx="0">
                  <c:v>16-17</c:v>
                </c:pt>
              </c:strCache>
            </c:strRef>
          </c:tx>
          <c:spPr>
            <a:solidFill>
              <a:schemeClr val="accent2"/>
            </a:solidFill>
            <a:ln>
              <a:noFill/>
            </a:ln>
            <a:effectLst/>
          </c:spPr>
          <c:invertIfNegative val="0"/>
          <c:cat>
            <c:strRef>
              <c:f>Sheet1!$A$2:$A$4</c:f>
              <c:strCache>
                <c:ptCount val="3"/>
                <c:pt idx="0">
                  <c:v>Grade 6</c:v>
                </c:pt>
                <c:pt idx="1">
                  <c:v>Grade 7</c:v>
                </c:pt>
                <c:pt idx="2">
                  <c:v>Grade 8</c:v>
                </c:pt>
              </c:strCache>
            </c:strRef>
          </c:cat>
          <c:val>
            <c:numRef>
              <c:f>Sheet1!$C$2:$C$4</c:f>
              <c:numCache>
                <c:formatCode>0%</c:formatCode>
                <c:ptCount val="3"/>
                <c:pt idx="0">
                  <c:v>0.61</c:v>
                </c:pt>
                <c:pt idx="1">
                  <c:v>0.72</c:v>
                </c:pt>
                <c:pt idx="2">
                  <c:v>0.8</c:v>
                </c:pt>
              </c:numCache>
            </c:numRef>
          </c:val>
          <c:extLst xmlns:c16r2="http://schemas.microsoft.com/office/drawing/2015/06/chart">
            <c:ext xmlns:c16="http://schemas.microsoft.com/office/drawing/2014/chart" uri="{C3380CC4-5D6E-409C-BE32-E72D297353CC}">
              <c16:uniqueId val="{00000001-A78F-42EA-AB59-4E0431CBF8F1}"/>
            </c:ext>
          </c:extLst>
        </c:ser>
        <c:ser>
          <c:idx val="2"/>
          <c:order val="2"/>
          <c:tx>
            <c:strRef>
              <c:f>Sheet1!$D$1</c:f>
              <c:strCache>
                <c:ptCount val="1"/>
                <c:pt idx="0">
                  <c:v>17-18</c:v>
                </c:pt>
              </c:strCache>
            </c:strRef>
          </c:tx>
          <c:spPr>
            <a:solidFill>
              <a:schemeClr val="accent3"/>
            </a:solidFill>
            <a:ln>
              <a:noFill/>
            </a:ln>
            <a:effectLst/>
          </c:spPr>
          <c:invertIfNegative val="0"/>
          <c:cat>
            <c:strRef>
              <c:f>Sheet1!$A$2:$A$4</c:f>
              <c:strCache>
                <c:ptCount val="3"/>
                <c:pt idx="0">
                  <c:v>Grade 6</c:v>
                </c:pt>
                <c:pt idx="1">
                  <c:v>Grade 7</c:v>
                </c:pt>
                <c:pt idx="2">
                  <c:v>Grade 8</c:v>
                </c:pt>
              </c:strCache>
            </c:strRef>
          </c:cat>
          <c:val>
            <c:numRef>
              <c:f>Sheet1!$D$2:$D$4</c:f>
              <c:numCache>
                <c:formatCode>0%</c:formatCode>
                <c:ptCount val="3"/>
                <c:pt idx="0">
                  <c:v>0.55000000000000004</c:v>
                </c:pt>
                <c:pt idx="1">
                  <c:v>0.6</c:v>
                </c:pt>
                <c:pt idx="2">
                  <c:v>0.7</c:v>
                </c:pt>
              </c:numCache>
            </c:numRef>
          </c:val>
          <c:extLst xmlns:c16r2="http://schemas.microsoft.com/office/drawing/2015/06/chart">
            <c:ext xmlns:c16="http://schemas.microsoft.com/office/drawing/2014/chart" uri="{C3380CC4-5D6E-409C-BE32-E72D297353CC}">
              <c16:uniqueId val="{00000002-A78F-42EA-AB59-4E0431CBF8F1}"/>
            </c:ext>
          </c:extLst>
        </c:ser>
        <c:ser>
          <c:idx val="3"/>
          <c:order val="3"/>
          <c:tx>
            <c:strRef>
              <c:f>Sheet1!$E$1</c:f>
              <c:strCache>
                <c:ptCount val="1"/>
                <c:pt idx="0">
                  <c:v>18-19</c:v>
                </c:pt>
              </c:strCache>
            </c:strRef>
          </c:tx>
          <c:spPr>
            <a:solidFill>
              <a:schemeClr val="accent4"/>
            </a:solidFill>
            <a:ln>
              <a:noFill/>
            </a:ln>
            <a:effectLst/>
          </c:spPr>
          <c:invertIfNegative val="0"/>
          <c:cat>
            <c:strRef>
              <c:f>Sheet1!$A$2:$A$4</c:f>
              <c:strCache>
                <c:ptCount val="3"/>
                <c:pt idx="0">
                  <c:v>Grade 6</c:v>
                </c:pt>
                <c:pt idx="1">
                  <c:v>Grade 7</c:v>
                </c:pt>
                <c:pt idx="2">
                  <c:v>Grade 8</c:v>
                </c:pt>
              </c:strCache>
            </c:strRef>
          </c:cat>
          <c:val>
            <c:numRef>
              <c:f>Sheet1!$E$2:$E$4</c:f>
              <c:numCache>
                <c:formatCode>0%</c:formatCode>
                <c:ptCount val="3"/>
                <c:pt idx="0">
                  <c:v>0.77</c:v>
                </c:pt>
                <c:pt idx="1">
                  <c:v>0.78</c:v>
                </c:pt>
                <c:pt idx="2">
                  <c:v>0.8</c:v>
                </c:pt>
              </c:numCache>
            </c:numRef>
          </c:val>
          <c:extLst xmlns:c16r2="http://schemas.microsoft.com/office/drawing/2015/06/chart">
            <c:ext xmlns:c16="http://schemas.microsoft.com/office/drawing/2014/chart" uri="{C3380CC4-5D6E-409C-BE32-E72D297353CC}">
              <c16:uniqueId val="{00000003-A78F-42EA-AB59-4E0431CBF8F1}"/>
            </c:ext>
          </c:extLst>
        </c:ser>
        <c:dLbls>
          <c:showLegendKey val="0"/>
          <c:showVal val="0"/>
          <c:showCatName val="0"/>
          <c:showSerName val="0"/>
          <c:showPercent val="0"/>
          <c:showBubbleSize val="0"/>
        </c:dLbls>
        <c:gapWidth val="219"/>
        <c:overlap val="-27"/>
        <c:axId val="263177216"/>
        <c:axId val="82553088"/>
      </c:barChart>
      <c:catAx>
        <c:axId val="2631772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2553088"/>
        <c:crosses val="autoZero"/>
        <c:auto val="1"/>
        <c:lblAlgn val="ctr"/>
        <c:lblOffset val="100"/>
        <c:noMultiLvlLbl val="0"/>
      </c:catAx>
      <c:valAx>
        <c:axId val="8255308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63177216"/>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b="1" dirty="0" smtClean="0">
                <a:solidFill>
                  <a:schemeClr val="tx1"/>
                </a:solidFill>
              </a:rPr>
              <a:t>Waldwick (% &gt;=</a:t>
            </a:r>
            <a:r>
              <a:rPr lang="en-US" b="1" baseline="0" dirty="0" smtClean="0">
                <a:solidFill>
                  <a:schemeClr val="tx1"/>
                </a:solidFill>
              </a:rPr>
              <a:t> Level 4)</a:t>
            </a:r>
            <a:endParaRPr lang="en-US" b="1" dirty="0">
              <a:solidFill>
                <a:schemeClr val="tx1"/>
              </a:solidFill>
            </a:endParaRPr>
          </a:p>
        </c:rich>
      </c:tx>
      <c:layout>
        <c:manualLayout>
          <c:xMode val="edge"/>
          <c:yMode val="edge"/>
          <c:x val="0.38867175196850401"/>
          <c:y val="2.8125000000000001E-2"/>
        </c:manualLayout>
      </c:layout>
      <c:overlay val="0"/>
      <c:spPr>
        <a:noFill/>
        <a:ln>
          <a:noFill/>
        </a:ln>
        <a:effectLst/>
      </c:spPr>
    </c:title>
    <c:autoTitleDeleted val="0"/>
    <c:plotArea>
      <c:layout/>
      <c:barChart>
        <c:barDir val="col"/>
        <c:grouping val="clustered"/>
        <c:varyColors val="0"/>
        <c:ser>
          <c:idx val="0"/>
          <c:order val="0"/>
          <c:tx>
            <c:strRef>
              <c:f>Sheet1!$B$1</c:f>
              <c:strCache>
                <c:ptCount val="1"/>
                <c:pt idx="0">
                  <c:v>15-16</c:v>
                </c:pt>
              </c:strCache>
            </c:strRef>
          </c:tx>
          <c:spPr>
            <a:solidFill>
              <a:schemeClr val="accent1"/>
            </a:solidFill>
            <a:ln>
              <a:noFill/>
            </a:ln>
            <a:effectLst/>
          </c:spPr>
          <c:invertIfNegative val="0"/>
          <c:cat>
            <c:strRef>
              <c:f>Sheet1!$A$2:$A$3</c:f>
              <c:strCache>
                <c:ptCount val="2"/>
                <c:pt idx="0">
                  <c:v>Grade 9</c:v>
                </c:pt>
                <c:pt idx="1">
                  <c:v>Grade 10</c:v>
                </c:pt>
              </c:strCache>
            </c:strRef>
          </c:cat>
          <c:val>
            <c:numRef>
              <c:f>Sheet1!$B$2:$B$3</c:f>
              <c:numCache>
                <c:formatCode>0%</c:formatCode>
                <c:ptCount val="2"/>
                <c:pt idx="0">
                  <c:v>0.72</c:v>
                </c:pt>
                <c:pt idx="1">
                  <c:v>0.75</c:v>
                </c:pt>
              </c:numCache>
            </c:numRef>
          </c:val>
          <c:extLst xmlns:c16r2="http://schemas.microsoft.com/office/drawing/2015/06/chart">
            <c:ext xmlns:c16="http://schemas.microsoft.com/office/drawing/2014/chart" uri="{C3380CC4-5D6E-409C-BE32-E72D297353CC}">
              <c16:uniqueId val="{00000000-6ED0-4729-9BA7-0F0E1E9E2725}"/>
            </c:ext>
          </c:extLst>
        </c:ser>
        <c:ser>
          <c:idx val="1"/>
          <c:order val="1"/>
          <c:tx>
            <c:strRef>
              <c:f>Sheet1!$C$1</c:f>
              <c:strCache>
                <c:ptCount val="1"/>
                <c:pt idx="0">
                  <c:v>16-17</c:v>
                </c:pt>
              </c:strCache>
            </c:strRef>
          </c:tx>
          <c:spPr>
            <a:solidFill>
              <a:schemeClr val="accent2"/>
            </a:solidFill>
            <a:ln>
              <a:noFill/>
            </a:ln>
            <a:effectLst/>
          </c:spPr>
          <c:invertIfNegative val="0"/>
          <c:cat>
            <c:strRef>
              <c:f>Sheet1!$A$2:$A$3</c:f>
              <c:strCache>
                <c:ptCount val="2"/>
                <c:pt idx="0">
                  <c:v>Grade 9</c:v>
                </c:pt>
                <c:pt idx="1">
                  <c:v>Grade 10</c:v>
                </c:pt>
              </c:strCache>
            </c:strRef>
          </c:cat>
          <c:val>
            <c:numRef>
              <c:f>Sheet1!$C$2:$C$3</c:f>
              <c:numCache>
                <c:formatCode>0%</c:formatCode>
                <c:ptCount val="2"/>
                <c:pt idx="0">
                  <c:v>0.65</c:v>
                </c:pt>
                <c:pt idx="1">
                  <c:v>0.74</c:v>
                </c:pt>
              </c:numCache>
            </c:numRef>
          </c:val>
          <c:extLst xmlns:c16r2="http://schemas.microsoft.com/office/drawing/2015/06/chart">
            <c:ext xmlns:c16="http://schemas.microsoft.com/office/drawing/2014/chart" uri="{C3380CC4-5D6E-409C-BE32-E72D297353CC}">
              <c16:uniqueId val="{00000001-6ED0-4729-9BA7-0F0E1E9E2725}"/>
            </c:ext>
          </c:extLst>
        </c:ser>
        <c:ser>
          <c:idx val="2"/>
          <c:order val="2"/>
          <c:tx>
            <c:strRef>
              <c:f>Sheet1!$D$1</c:f>
              <c:strCache>
                <c:ptCount val="1"/>
                <c:pt idx="0">
                  <c:v>17-18</c:v>
                </c:pt>
              </c:strCache>
            </c:strRef>
          </c:tx>
          <c:spPr>
            <a:solidFill>
              <a:schemeClr val="accent3"/>
            </a:solidFill>
            <a:ln>
              <a:noFill/>
            </a:ln>
            <a:effectLst/>
          </c:spPr>
          <c:invertIfNegative val="0"/>
          <c:cat>
            <c:strRef>
              <c:f>Sheet1!$A$2:$A$3</c:f>
              <c:strCache>
                <c:ptCount val="2"/>
                <c:pt idx="0">
                  <c:v>Grade 9</c:v>
                </c:pt>
                <c:pt idx="1">
                  <c:v>Grade 10</c:v>
                </c:pt>
              </c:strCache>
            </c:strRef>
          </c:cat>
          <c:val>
            <c:numRef>
              <c:f>Sheet1!$D$2:$D$3</c:f>
              <c:numCache>
                <c:formatCode>0%</c:formatCode>
                <c:ptCount val="2"/>
                <c:pt idx="0">
                  <c:v>0.72</c:v>
                </c:pt>
                <c:pt idx="1">
                  <c:v>0.56999999999999995</c:v>
                </c:pt>
              </c:numCache>
            </c:numRef>
          </c:val>
          <c:extLst xmlns:c16r2="http://schemas.microsoft.com/office/drawing/2015/06/chart">
            <c:ext xmlns:c16="http://schemas.microsoft.com/office/drawing/2014/chart" uri="{C3380CC4-5D6E-409C-BE32-E72D297353CC}">
              <c16:uniqueId val="{00000002-6ED0-4729-9BA7-0F0E1E9E2725}"/>
            </c:ext>
          </c:extLst>
        </c:ser>
        <c:ser>
          <c:idx val="3"/>
          <c:order val="3"/>
          <c:tx>
            <c:strRef>
              <c:f>Sheet1!$E$1</c:f>
              <c:strCache>
                <c:ptCount val="1"/>
                <c:pt idx="0">
                  <c:v>18-19</c:v>
                </c:pt>
              </c:strCache>
            </c:strRef>
          </c:tx>
          <c:spPr>
            <a:solidFill>
              <a:schemeClr val="accent4"/>
            </a:solidFill>
            <a:ln>
              <a:noFill/>
            </a:ln>
            <a:effectLst/>
          </c:spPr>
          <c:invertIfNegative val="0"/>
          <c:cat>
            <c:strRef>
              <c:f>Sheet1!$A$2:$A$3</c:f>
              <c:strCache>
                <c:ptCount val="2"/>
                <c:pt idx="0">
                  <c:v>Grade 9</c:v>
                </c:pt>
                <c:pt idx="1">
                  <c:v>Grade 10</c:v>
                </c:pt>
              </c:strCache>
            </c:strRef>
          </c:cat>
          <c:val>
            <c:numRef>
              <c:f>Sheet1!$E$2:$E$3</c:f>
              <c:numCache>
                <c:formatCode>0%</c:formatCode>
                <c:ptCount val="2"/>
                <c:pt idx="0">
                  <c:v>0.61</c:v>
                </c:pt>
                <c:pt idx="1">
                  <c:v>0.73</c:v>
                </c:pt>
              </c:numCache>
            </c:numRef>
          </c:val>
          <c:extLst xmlns:c16r2="http://schemas.microsoft.com/office/drawing/2015/06/chart">
            <c:ext xmlns:c16="http://schemas.microsoft.com/office/drawing/2014/chart" uri="{C3380CC4-5D6E-409C-BE32-E72D297353CC}">
              <c16:uniqueId val="{00000003-6ED0-4729-9BA7-0F0E1E9E2725}"/>
            </c:ext>
          </c:extLst>
        </c:ser>
        <c:dLbls>
          <c:showLegendKey val="0"/>
          <c:showVal val="0"/>
          <c:showCatName val="0"/>
          <c:showSerName val="0"/>
          <c:showPercent val="0"/>
          <c:showBubbleSize val="0"/>
        </c:dLbls>
        <c:gapWidth val="219"/>
        <c:overlap val="-27"/>
        <c:axId val="263179776"/>
        <c:axId val="82553664"/>
      </c:barChart>
      <c:catAx>
        <c:axId val="2631797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2553664"/>
        <c:crosses val="autoZero"/>
        <c:auto val="1"/>
        <c:lblAlgn val="ctr"/>
        <c:lblOffset val="100"/>
        <c:noMultiLvlLbl val="0"/>
      </c:catAx>
      <c:valAx>
        <c:axId val="8255366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63179776"/>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b="1" dirty="0" smtClean="0">
                <a:solidFill>
                  <a:schemeClr val="tx1"/>
                </a:solidFill>
              </a:rPr>
              <a:t>Waldwick (% &gt;=</a:t>
            </a:r>
            <a:r>
              <a:rPr lang="en-US" b="1" baseline="0" dirty="0" smtClean="0">
                <a:solidFill>
                  <a:schemeClr val="tx1"/>
                </a:solidFill>
              </a:rPr>
              <a:t> Level 4)</a:t>
            </a:r>
            <a:endParaRPr lang="en-US" b="1" dirty="0">
              <a:solidFill>
                <a:schemeClr val="tx1"/>
              </a:solidFill>
            </a:endParaRPr>
          </a:p>
        </c:rich>
      </c:tx>
      <c:layout>
        <c:manualLayout>
          <c:xMode val="edge"/>
          <c:yMode val="edge"/>
          <c:x val="0.438671751968504"/>
          <c:y val="5.3124999999999999E-2"/>
        </c:manualLayout>
      </c:layout>
      <c:overlay val="0"/>
      <c:spPr>
        <a:noFill/>
        <a:ln>
          <a:noFill/>
        </a:ln>
        <a:effectLst/>
      </c:spPr>
    </c:title>
    <c:autoTitleDeleted val="0"/>
    <c:plotArea>
      <c:layout/>
      <c:barChart>
        <c:barDir val="col"/>
        <c:grouping val="clustered"/>
        <c:varyColors val="0"/>
        <c:ser>
          <c:idx val="0"/>
          <c:order val="0"/>
          <c:tx>
            <c:strRef>
              <c:f>Sheet1!$B$1</c:f>
              <c:strCache>
                <c:ptCount val="1"/>
                <c:pt idx="0">
                  <c:v>15-16</c:v>
                </c:pt>
              </c:strCache>
            </c:strRef>
          </c:tx>
          <c:spPr>
            <a:solidFill>
              <a:schemeClr val="accent1"/>
            </a:solidFill>
            <a:ln>
              <a:noFill/>
            </a:ln>
            <a:effectLst/>
          </c:spPr>
          <c:invertIfNegative val="0"/>
          <c:cat>
            <c:strRef>
              <c:f>Sheet1!$A$2:$A$4</c:f>
              <c:strCache>
                <c:ptCount val="3"/>
                <c:pt idx="0">
                  <c:v>Grade 3</c:v>
                </c:pt>
                <c:pt idx="1">
                  <c:v>Grade 4</c:v>
                </c:pt>
                <c:pt idx="2">
                  <c:v>Grade 5</c:v>
                </c:pt>
              </c:strCache>
            </c:strRef>
          </c:cat>
          <c:val>
            <c:numRef>
              <c:f>Sheet1!$B$2:$B$4</c:f>
              <c:numCache>
                <c:formatCode>0%</c:formatCode>
                <c:ptCount val="3"/>
                <c:pt idx="0">
                  <c:v>0.8</c:v>
                </c:pt>
                <c:pt idx="1">
                  <c:v>0.56000000000000005</c:v>
                </c:pt>
                <c:pt idx="2">
                  <c:v>0.69</c:v>
                </c:pt>
              </c:numCache>
            </c:numRef>
          </c:val>
          <c:extLst xmlns:c16r2="http://schemas.microsoft.com/office/drawing/2015/06/chart">
            <c:ext xmlns:c16="http://schemas.microsoft.com/office/drawing/2014/chart" uri="{C3380CC4-5D6E-409C-BE32-E72D297353CC}">
              <c16:uniqueId val="{00000000-7591-4791-9B14-B80F6F7923DA}"/>
            </c:ext>
          </c:extLst>
        </c:ser>
        <c:ser>
          <c:idx val="1"/>
          <c:order val="1"/>
          <c:tx>
            <c:strRef>
              <c:f>Sheet1!$C$1</c:f>
              <c:strCache>
                <c:ptCount val="1"/>
                <c:pt idx="0">
                  <c:v>16-17</c:v>
                </c:pt>
              </c:strCache>
            </c:strRef>
          </c:tx>
          <c:spPr>
            <a:solidFill>
              <a:schemeClr val="accent2"/>
            </a:solidFill>
            <a:ln>
              <a:noFill/>
            </a:ln>
            <a:effectLst/>
          </c:spPr>
          <c:invertIfNegative val="0"/>
          <c:cat>
            <c:strRef>
              <c:f>Sheet1!$A$2:$A$4</c:f>
              <c:strCache>
                <c:ptCount val="3"/>
                <c:pt idx="0">
                  <c:v>Grade 3</c:v>
                </c:pt>
                <c:pt idx="1">
                  <c:v>Grade 4</c:v>
                </c:pt>
                <c:pt idx="2">
                  <c:v>Grade 5</c:v>
                </c:pt>
              </c:strCache>
            </c:strRef>
          </c:cat>
          <c:val>
            <c:numRef>
              <c:f>Sheet1!$C$2:$C$4</c:f>
              <c:numCache>
                <c:formatCode>0%</c:formatCode>
                <c:ptCount val="3"/>
                <c:pt idx="0">
                  <c:v>0.68</c:v>
                </c:pt>
                <c:pt idx="1">
                  <c:v>0.69</c:v>
                </c:pt>
                <c:pt idx="2">
                  <c:v>0.66</c:v>
                </c:pt>
              </c:numCache>
            </c:numRef>
          </c:val>
          <c:extLst xmlns:c16r2="http://schemas.microsoft.com/office/drawing/2015/06/chart">
            <c:ext xmlns:c16="http://schemas.microsoft.com/office/drawing/2014/chart" uri="{C3380CC4-5D6E-409C-BE32-E72D297353CC}">
              <c16:uniqueId val="{00000001-7591-4791-9B14-B80F6F7923DA}"/>
            </c:ext>
          </c:extLst>
        </c:ser>
        <c:ser>
          <c:idx val="2"/>
          <c:order val="2"/>
          <c:tx>
            <c:strRef>
              <c:f>Sheet1!$D$1</c:f>
              <c:strCache>
                <c:ptCount val="1"/>
                <c:pt idx="0">
                  <c:v>17-18</c:v>
                </c:pt>
              </c:strCache>
            </c:strRef>
          </c:tx>
          <c:spPr>
            <a:solidFill>
              <a:schemeClr val="accent3"/>
            </a:solidFill>
            <a:ln>
              <a:noFill/>
            </a:ln>
            <a:effectLst/>
          </c:spPr>
          <c:invertIfNegative val="0"/>
          <c:cat>
            <c:strRef>
              <c:f>Sheet1!$A$2:$A$4</c:f>
              <c:strCache>
                <c:ptCount val="3"/>
                <c:pt idx="0">
                  <c:v>Grade 3</c:v>
                </c:pt>
                <c:pt idx="1">
                  <c:v>Grade 4</c:v>
                </c:pt>
                <c:pt idx="2">
                  <c:v>Grade 5</c:v>
                </c:pt>
              </c:strCache>
            </c:strRef>
          </c:cat>
          <c:val>
            <c:numRef>
              <c:f>Sheet1!$D$2:$D$4</c:f>
              <c:numCache>
                <c:formatCode>0%</c:formatCode>
                <c:ptCount val="3"/>
                <c:pt idx="0">
                  <c:v>0.75</c:v>
                </c:pt>
                <c:pt idx="1">
                  <c:v>0.64</c:v>
                </c:pt>
                <c:pt idx="2">
                  <c:v>0.7</c:v>
                </c:pt>
              </c:numCache>
            </c:numRef>
          </c:val>
          <c:extLst xmlns:c16r2="http://schemas.microsoft.com/office/drawing/2015/06/chart">
            <c:ext xmlns:c16="http://schemas.microsoft.com/office/drawing/2014/chart" uri="{C3380CC4-5D6E-409C-BE32-E72D297353CC}">
              <c16:uniqueId val="{00000002-7591-4791-9B14-B80F6F7923DA}"/>
            </c:ext>
          </c:extLst>
        </c:ser>
        <c:ser>
          <c:idx val="3"/>
          <c:order val="3"/>
          <c:tx>
            <c:strRef>
              <c:f>Sheet1!$E$1</c:f>
              <c:strCache>
                <c:ptCount val="1"/>
                <c:pt idx="0">
                  <c:v>18-19</c:v>
                </c:pt>
              </c:strCache>
            </c:strRef>
          </c:tx>
          <c:spPr>
            <a:solidFill>
              <a:schemeClr val="accent4"/>
            </a:solidFill>
            <a:ln>
              <a:noFill/>
            </a:ln>
            <a:effectLst/>
          </c:spPr>
          <c:invertIfNegative val="0"/>
          <c:cat>
            <c:strRef>
              <c:f>Sheet1!$A$2:$A$4</c:f>
              <c:strCache>
                <c:ptCount val="3"/>
                <c:pt idx="0">
                  <c:v>Grade 3</c:v>
                </c:pt>
                <c:pt idx="1">
                  <c:v>Grade 4</c:v>
                </c:pt>
                <c:pt idx="2">
                  <c:v>Grade 5</c:v>
                </c:pt>
              </c:strCache>
            </c:strRef>
          </c:cat>
          <c:val>
            <c:numRef>
              <c:f>Sheet1!$E$2:$E$4</c:f>
              <c:numCache>
                <c:formatCode>0%</c:formatCode>
                <c:ptCount val="3"/>
                <c:pt idx="0">
                  <c:v>0.83</c:v>
                </c:pt>
                <c:pt idx="1">
                  <c:v>0.67</c:v>
                </c:pt>
                <c:pt idx="2">
                  <c:v>0.62</c:v>
                </c:pt>
              </c:numCache>
            </c:numRef>
          </c:val>
          <c:extLst xmlns:c16r2="http://schemas.microsoft.com/office/drawing/2015/06/chart">
            <c:ext xmlns:c16="http://schemas.microsoft.com/office/drawing/2014/chart" uri="{C3380CC4-5D6E-409C-BE32-E72D297353CC}">
              <c16:uniqueId val="{00000003-7591-4791-9B14-B80F6F7923DA}"/>
            </c:ext>
          </c:extLst>
        </c:ser>
        <c:dLbls>
          <c:showLegendKey val="0"/>
          <c:showVal val="0"/>
          <c:showCatName val="0"/>
          <c:showSerName val="0"/>
          <c:showPercent val="0"/>
          <c:showBubbleSize val="0"/>
        </c:dLbls>
        <c:gapWidth val="219"/>
        <c:overlap val="-27"/>
        <c:axId val="89375744"/>
        <c:axId val="83113024"/>
      </c:barChart>
      <c:catAx>
        <c:axId val="893757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3113024"/>
        <c:crosses val="autoZero"/>
        <c:auto val="1"/>
        <c:lblAlgn val="ctr"/>
        <c:lblOffset val="100"/>
        <c:noMultiLvlLbl val="0"/>
      </c:catAx>
      <c:valAx>
        <c:axId val="8311302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9375744"/>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b="1" dirty="0" smtClean="0">
                <a:solidFill>
                  <a:schemeClr val="tx1"/>
                </a:solidFill>
              </a:rPr>
              <a:t>Waldwick (% &gt;= Level 4)</a:t>
            </a:r>
            <a:endParaRPr lang="en-US" b="1" dirty="0">
              <a:solidFill>
                <a:schemeClr val="tx1"/>
              </a:solidFill>
            </a:endParaRPr>
          </a:p>
        </c:rich>
      </c:tx>
      <c:layout>
        <c:manualLayout>
          <c:xMode val="edge"/>
          <c:yMode val="edge"/>
          <c:x val="0.33012889780648402"/>
          <c:y val="5.1308887780062998E-2"/>
        </c:manualLayout>
      </c:layout>
      <c:overlay val="0"/>
      <c:spPr>
        <a:noFill/>
        <a:ln>
          <a:noFill/>
        </a:ln>
        <a:effectLst/>
      </c:spPr>
    </c:title>
    <c:autoTitleDeleted val="0"/>
    <c:plotArea>
      <c:layout/>
      <c:barChart>
        <c:barDir val="col"/>
        <c:grouping val="clustered"/>
        <c:varyColors val="0"/>
        <c:ser>
          <c:idx val="0"/>
          <c:order val="0"/>
          <c:tx>
            <c:strRef>
              <c:f>Sheet1!$B$1</c:f>
              <c:strCache>
                <c:ptCount val="1"/>
                <c:pt idx="0">
                  <c:v>15-16</c:v>
                </c:pt>
              </c:strCache>
            </c:strRef>
          </c:tx>
          <c:spPr>
            <a:solidFill>
              <a:schemeClr val="accent1"/>
            </a:solidFill>
            <a:ln>
              <a:noFill/>
            </a:ln>
            <a:effectLst/>
          </c:spPr>
          <c:invertIfNegative val="0"/>
          <c:cat>
            <c:strRef>
              <c:f>Sheet1!$A$2:$A$4</c:f>
              <c:strCache>
                <c:ptCount val="3"/>
                <c:pt idx="0">
                  <c:v>Grade 6</c:v>
                </c:pt>
                <c:pt idx="1">
                  <c:v>Grade 7</c:v>
                </c:pt>
                <c:pt idx="2">
                  <c:v>Grade 8</c:v>
                </c:pt>
              </c:strCache>
            </c:strRef>
          </c:cat>
          <c:val>
            <c:numRef>
              <c:f>Sheet1!$B$2:$B$4</c:f>
              <c:numCache>
                <c:formatCode>0%</c:formatCode>
                <c:ptCount val="3"/>
                <c:pt idx="0">
                  <c:v>0.65</c:v>
                </c:pt>
                <c:pt idx="1">
                  <c:v>0.44</c:v>
                </c:pt>
                <c:pt idx="2">
                  <c:v>0.56999999999999995</c:v>
                </c:pt>
              </c:numCache>
            </c:numRef>
          </c:val>
          <c:extLst xmlns:c16r2="http://schemas.microsoft.com/office/drawing/2015/06/chart">
            <c:ext xmlns:c16="http://schemas.microsoft.com/office/drawing/2014/chart" uri="{C3380CC4-5D6E-409C-BE32-E72D297353CC}">
              <c16:uniqueId val="{00000000-A942-4CFD-A6CE-2BBD0883EA42}"/>
            </c:ext>
          </c:extLst>
        </c:ser>
        <c:ser>
          <c:idx val="1"/>
          <c:order val="1"/>
          <c:tx>
            <c:strRef>
              <c:f>Sheet1!$C$1</c:f>
              <c:strCache>
                <c:ptCount val="1"/>
                <c:pt idx="0">
                  <c:v>16-17</c:v>
                </c:pt>
              </c:strCache>
            </c:strRef>
          </c:tx>
          <c:spPr>
            <a:solidFill>
              <a:schemeClr val="accent2"/>
            </a:solidFill>
            <a:ln>
              <a:noFill/>
            </a:ln>
            <a:effectLst/>
          </c:spPr>
          <c:invertIfNegative val="0"/>
          <c:cat>
            <c:strRef>
              <c:f>Sheet1!$A$2:$A$4</c:f>
              <c:strCache>
                <c:ptCount val="3"/>
                <c:pt idx="0">
                  <c:v>Grade 6</c:v>
                </c:pt>
                <c:pt idx="1">
                  <c:v>Grade 7</c:v>
                </c:pt>
                <c:pt idx="2">
                  <c:v>Grade 8</c:v>
                </c:pt>
              </c:strCache>
            </c:strRef>
          </c:cat>
          <c:val>
            <c:numRef>
              <c:f>Sheet1!$C$2:$C$4</c:f>
              <c:numCache>
                <c:formatCode>0%</c:formatCode>
                <c:ptCount val="3"/>
                <c:pt idx="0">
                  <c:v>0.62</c:v>
                </c:pt>
                <c:pt idx="1">
                  <c:v>0.57999999999999996</c:v>
                </c:pt>
                <c:pt idx="2">
                  <c:v>0.49</c:v>
                </c:pt>
              </c:numCache>
            </c:numRef>
          </c:val>
          <c:extLst xmlns:c16r2="http://schemas.microsoft.com/office/drawing/2015/06/chart">
            <c:ext xmlns:c16="http://schemas.microsoft.com/office/drawing/2014/chart" uri="{C3380CC4-5D6E-409C-BE32-E72D297353CC}">
              <c16:uniqueId val="{00000001-A942-4CFD-A6CE-2BBD0883EA42}"/>
            </c:ext>
          </c:extLst>
        </c:ser>
        <c:ser>
          <c:idx val="2"/>
          <c:order val="2"/>
          <c:tx>
            <c:strRef>
              <c:f>Sheet1!$D$1</c:f>
              <c:strCache>
                <c:ptCount val="1"/>
                <c:pt idx="0">
                  <c:v>17-18</c:v>
                </c:pt>
              </c:strCache>
            </c:strRef>
          </c:tx>
          <c:spPr>
            <a:solidFill>
              <a:schemeClr val="accent3"/>
            </a:solidFill>
            <a:ln>
              <a:noFill/>
            </a:ln>
            <a:effectLst/>
          </c:spPr>
          <c:invertIfNegative val="0"/>
          <c:cat>
            <c:strRef>
              <c:f>Sheet1!$A$2:$A$4</c:f>
              <c:strCache>
                <c:ptCount val="3"/>
                <c:pt idx="0">
                  <c:v>Grade 6</c:v>
                </c:pt>
                <c:pt idx="1">
                  <c:v>Grade 7</c:v>
                </c:pt>
                <c:pt idx="2">
                  <c:v>Grade 8</c:v>
                </c:pt>
              </c:strCache>
            </c:strRef>
          </c:cat>
          <c:val>
            <c:numRef>
              <c:f>Sheet1!$D$2:$D$4</c:f>
              <c:numCache>
                <c:formatCode>0%</c:formatCode>
                <c:ptCount val="3"/>
                <c:pt idx="0">
                  <c:v>0.51</c:v>
                </c:pt>
                <c:pt idx="1">
                  <c:v>0.5</c:v>
                </c:pt>
                <c:pt idx="2">
                  <c:v>0.66</c:v>
                </c:pt>
              </c:numCache>
            </c:numRef>
          </c:val>
          <c:extLst xmlns:c16r2="http://schemas.microsoft.com/office/drawing/2015/06/chart">
            <c:ext xmlns:c16="http://schemas.microsoft.com/office/drawing/2014/chart" uri="{C3380CC4-5D6E-409C-BE32-E72D297353CC}">
              <c16:uniqueId val="{00000002-A942-4CFD-A6CE-2BBD0883EA42}"/>
            </c:ext>
          </c:extLst>
        </c:ser>
        <c:ser>
          <c:idx val="3"/>
          <c:order val="3"/>
          <c:tx>
            <c:strRef>
              <c:f>Sheet1!$E$1</c:f>
              <c:strCache>
                <c:ptCount val="1"/>
                <c:pt idx="0">
                  <c:v>18-19</c:v>
                </c:pt>
              </c:strCache>
            </c:strRef>
          </c:tx>
          <c:spPr>
            <a:solidFill>
              <a:schemeClr val="accent4"/>
            </a:solidFill>
            <a:ln>
              <a:noFill/>
            </a:ln>
            <a:effectLst/>
          </c:spPr>
          <c:invertIfNegative val="0"/>
          <c:cat>
            <c:strRef>
              <c:f>Sheet1!$A$2:$A$4</c:f>
              <c:strCache>
                <c:ptCount val="3"/>
                <c:pt idx="0">
                  <c:v>Grade 6</c:v>
                </c:pt>
                <c:pt idx="1">
                  <c:v>Grade 7</c:v>
                </c:pt>
                <c:pt idx="2">
                  <c:v>Grade 8</c:v>
                </c:pt>
              </c:strCache>
            </c:strRef>
          </c:cat>
          <c:val>
            <c:numRef>
              <c:f>Sheet1!$E$2:$E$4</c:f>
              <c:numCache>
                <c:formatCode>0%</c:formatCode>
                <c:ptCount val="3"/>
                <c:pt idx="0">
                  <c:v>0.57999999999999996</c:v>
                </c:pt>
                <c:pt idx="1">
                  <c:v>0.5</c:v>
                </c:pt>
                <c:pt idx="2">
                  <c:v>0.61</c:v>
                </c:pt>
              </c:numCache>
            </c:numRef>
          </c:val>
          <c:extLst xmlns:c16r2="http://schemas.microsoft.com/office/drawing/2015/06/chart">
            <c:ext xmlns:c16="http://schemas.microsoft.com/office/drawing/2014/chart" uri="{C3380CC4-5D6E-409C-BE32-E72D297353CC}">
              <c16:uniqueId val="{00000003-A942-4CFD-A6CE-2BBD0883EA42}"/>
            </c:ext>
          </c:extLst>
        </c:ser>
        <c:dLbls>
          <c:showLegendKey val="0"/>
          <c:showVal val="0"/>
          <c:showCatName val="0"/>
          <c:showSerName val="0"/>
          <c:showPercent val="0"/>
          <c:showBubbleSize val="0"/>
        </c:dLbls>
        <c:gapWidth val="219"/>
        <c:overlap val="-27"/>
        <c:axId val="88178688"/>
        <c:axId val="90391680"/>
      </c:barChart>
      <c:catAx>
        <c:axId val="881786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0391680"/>
        <c:crosses val="autoZero"/>
        <c:auto val="1"/>
        <c:lblAlgn val="ctr"/>
        <c:lblOffset val="100"/>
        <c:noMultiLvlLbl val="0"/>
      </c:catAx>
      <c:valAx>
        <c:axId val="9039168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8178688"/>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b="1" dirty="0" smtClean="0">
                <a:solidFill>
                  <a:schemeClr val="tx1"/>
                </a:solidFill>
              </a:rPr>
              <a:t>Waldwick (% &gt;=</a:t>
            </a:r>
            <a:r>
              <a:rPr lang="en-US" b="1" baseline="0" dirty="0" smtClean="0">
                <a:solidFill>
                  <a:schemeClr val="tx1"/>
                </a:solidFill>
              </a:rPr>
              <a:t> Level 4)</a:t>
            </a:r>
            <a:endParaRPr lang="en-US" b="1" dirty="0">
              <a:solidFill>
                <a:schemeClr val="tx1"/>
              </a:solidFill>
            </a:endParaRPr>
          </a:p>
        </c:rich>
      </c:tx>
      <c:layout>
        <c:manualLayout>
          <c:xMode val="edge"/>
          <c:yMode val="edge"/>
          <c:x val="0.40441991203802202"/>
          <c:y val="6.7704769047613106E-2"/>
        </c:manualLayout>
      </c:layout>
      <c:overlay val="0"/>
      <c:spPr>
        <a:noFill/>
        <a:ln>
          <a:noFill/>
        </a:ln>
        <a:effectLst/>
      </c:spPr>
    </c:title>
    <c:autoTitleDeleted val="0"/>
    <c:plotArea>
      <c:layout/>
      <c:barChart>
        <c:barDir val="col"/>
        <c:grouping val="clustered"/>
        <c:varyColors val="0"/>
        <c:ser>
          <c:idx val="0"/>
          <c:order val="0"/>
          <c:tx>
            <c:strRef>
              <c:f>Sheet1!$B$1</c:f>
              <c:strCache>
                <c:ptCount val="1"/>
                <c:pt idx="0">
                  <c:v>15-16</c:v>
                </c:pt>
              </c:strCache>
            </c:strRef>
          </c:tx>
          <c:spPr>
            <a:solidFill>
              <a:schemeClr val="accent1"/>
            </a:solidFill>
            <a:ln>
              <a:noFill/>
            </a:ln>
            <a:effectLst/>
          </c:spPr>
          <c:invertIfNegative val="0"/>
          <c:cat>
            <c:strRef>
              <c:f>Sheet1!$A$2:$A$4</c:f>
              <c:strCache>
                <c:ptCount val="3"/>
                <c:pt idx="0">
                  <c:v>Algebra I</c:v>
                </c:pt>
                <c:pt idx="1">
                  <c:v>Algebra II</c:v>
                </c:pt>
                <c:pt idx="2">
                  <c:v>Geometry</c:v>
                </c:pt>
              </c:strCache>
            </c:strRef>
          </c:cat>
          <c:val>
            <c:numRef>
              <c:f>Sheet1!$B$2:$B$4</c:f>
              <c:numCache>
                <c:formatCode>0%</c:formatCode>
                <c:ptCount val="3"/>
                <c:pt idx="0">
                  <c:v>0.56999999999999995</c:v>
                </c:pt>
                <c:pt idx="1">
                  <c:v>0.41</c:v>
                </c:pt>
                <c:pt idx="2">
                  <c:v>0.52</c:v>
                </c:pt>
              </c:numCache>
            </c:numRef>
          </c:val>
          <c:extLst xmlns:c16r2="http://schemas.microsoft.com/office/drawing/2015/06/chart">
            <c:ext xmlns:c16="http://schemas.microsoft.com/office/drawing/2014/chart" uri="{C3380CC4-5D6E-409C-BE32-E72D297353CC}">
              <c16:uniqueId val="{00000000-4CC9-4AE7-8923-DA2D60B968CC}"/>
            </c:ext>
          </c:extLst>
        </c:ser>
        <c:ser>
          <c:idx val="1"/>
          <c:order val="1"/>
          <c:tx>
            <c:strRef>
              <c:f>Sheet1!$C$1</c:f>
              <c:strCache>
                <c:ptCount val="1"/>
                <c:pt idx="0">
                  <c:v>16-17</c:v>
                </c:pt>
              </c:strCache>
            </c:strRef>
          </c:tx>
          <c:spPr>
            <a:solidFill>
              <a:schemeClr val="accent2"/>
            </a:solidFill>
            <a:ln>
              <a:noFill/>
            </a:ln>
            <a:effectLst/>
          </c:spPr>
          <c:invertIfNegative val="0"/>
          <c:cat>
            <c:strRef>
              <c:f>Sheet1!$A$2:$A$4</c:f>
              <c:strCache>
                <c:ptCount val="3"/>
                <c:pt idx="0">
                  <c:v>Algebra I</c:v>
                </c:pt>
                <c:pt idx="1">
                  <c:v>Algebra II</c:v>
                </c:pt>
                <c:pt idx="2">
                  <c:v>Geometry</c:v>
                </c:pt>
              </c:strCache>
            </c:strRef>
          </c:cat>
          <c:val>
            <c:numRef>
              <c:f>Sheet1!$C$2:$C$4</c:f>
              <c:numCache>
                <c:formatCode>0%</c:formatCode>
                <c:ptCount val="3"/>
                <c:pt idx="0">
                  <c:v>0.97</c:v>
                </c:pt>
                <c:pt idx="1">
                  <c:v>0.43</c:v>
                </c:pt>
                <c:pt idx="2">
                  <c:v>0.28999999999999998</c:v>
                </c:pt>
              </c:numCache>
            </c:numRef>
          </c:val>
          <c:extLst xmlns:c16r2="http://schemas.microsoft.com/office/drawing/2015/06/chart">
            <c:ext xmlns:c16="http://schemas.microsoft.com/office/drawing/2014/chart" uri="{C3380CC4-5D6E-409C-BE32-E72D297353CC}">
              <c16:uniqueId val="{00000001-4CC9-4AE7-8923-DA2D60B968CC}"/>
            </c:ext>
          </c:extLst>
        </c:ser>
        <c:ser>
          <c:idx val="2"/>
          <c:order val="2"/>
          <c:tx>
            <c:strRef>
              <c:f>Sheet1!$D$1</c:f>
              <c:strCache>
                <c:ptCount val="1"/>
                <c:pt idx="0">
                  <c:v>17-18</c:v>
                </c:pt>
              </c:strCache>
            </c:strRef>
          </c:tx>
          <c:spPr>
            <a:solidFill>
              <a:schemeClr val="accent3"/>
            </a:solidFill>
            <a:ln>
              <a:noFill/>
            </a:ln>
            <a:effectLst/>
          </c:spPr>
          <c:invertIfNegative val="0"/>
          <c:cat>
            <c:strRef>
              <c:f>Sheet1!$A$2:$A$4</c:f>
              <c:strCache>
                <c:ptCount val="3"/>
                <c:pt idx="0">
                  <c:v>Algebra I</c:v>
                </c:pt>
                <c:pt idx="1">
                  <c:v>Algebra II</c:v>
                </c:pt>
                <c:pt idx="2">
                  <c:v>Geometry</c:v>
                </c:pt>
              </c:strCache>
            </c:strRef>
          </c:cat>
          <c:val>
            <c:numRef>
              <c:f>Sheet1!$D$2:$D$4</c:f>
              <c:numCache>
                <c:formatCode>0%</c:formatCode>
                <c:ptCount val="3"/>
                <c:pt idx="0">
                  <c:v>0.47</c:v>
                </c:pt>
                <c:pt idx="1">
                  <c:v>0.59</c:v>
                </c:pt>
                <c:pt idx="2">
                  <c:v>0.23</c:v>
                </c:pt>
              </c:numCache>
            </c:numRef>
          </c:val>
          <c:extLst xmlns:c16r2="http://schemas.microsoft.com/office/drawing/2015/06/chart">
            <c:ext xmlns:c16="http://schemas.microsoft.com/office/drawing/2014/chart" uri="{C3380CC4-5D6E-409C-BE32-E72D297353CC}">
              <c16:uniqueId val="{00000002-4CC9-4AE7-8923-DA2D60B968CC}"/>
            </c:ext>
          </c:extLst>
        </c:ser>
        <c:ser>
          <c:idx val="3"/>
          <c:order val="3"/>
          <c:tx>
            <c:strRef>
              <c:f>Sheet1!$E$1</c:f>
              <c:strCache>
                <c:ptCount val="1"/>
                <c:pt idx="0">
                  <c:v>18-19</c:v>
                </c:pt>
              </c:strCache>
            </c:strRef>
          </c:tx>
          <c:spPr>
            <a:solidFill>
              <a:schemeClr val="accent4"/>
            </a:solidFill>
            <a:ln>
              <a:noFill/>
            </a:ln>
            <a:effectLst/>
          </c:spPr>
          <c:invertIfNegative val="0"/>
          <c:cat>
            <c:strRef>
              <c:f>Sheet1!$A$2:$A$4</c:f>
              <c:strCache>
                <c:ptCount val="3"/>
                <c:pt idx="0">
                  <c:v>Algebra I</c:v>
                </c:pt>
                <c:pt idx="1">
                  <c:v>Algebra II</c:v>
                </c:pt>
                <c:pt idx="2">
                  <c:v>Geometry</c:v>
                </c:pt>
              </c:strCache>
            </c:strRef>
          </c:cat>
          <c:val>
            <c:numRef>
              <c:f>Sheet1!$E$2:$E$4</c:f>
              <c:numCache>
                <c:formatCode>0%</c:formatCode>
                <c:ptCount val="3"/>
                <c:pt idx="0">
                  <c:v>0.61</c:v>
                </c:pt>
                <c:pt idx="1">
                  <c:v>0.69</c:v>
                </c:pt>
                <c:pt idx="2">
                  <c:v>0.34</c:v>
                </c:pt>
              </c:numCache>
            </c:numRef>
          </c:val>
          <c:extLst xmlns:c16r2="http://schemas.microsoft.com/office/drawing/2015/06/chart">
            <c:ext xmlns:c16="http://schemas.microsoft.com/office/drawing/2014/chart" uri="{C3380CC4-5D6E-409C-BE32-E72D297353CC}">
              <c16:uniqueId val="{00000003-4CC9-4AE7-8923-DA2D60B968CC}"/>
            </c:ext>
          </c:extLst>
        </c:ser>
        <c:dLbls>
          <c:showLegendKey val="0"/>
          <c:showVal val="0"/>
          <c:showCatName val="0"/>
          <c:showSerName val="0"/>
          <c:showPercent val="0"/>
          <c:showBubbleSize val="0"/>
        </c:dLbls>
        <c:gapWidth val="219"/>
        <c:overlap val="-27"/>
        <c:axId val="90066944"/>
        <c:axId val="90392256"/>
      </c:barChart>
      <c:catAx>
        <c:axId val="900669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0392256"/>
        <c:crosses val="autoZero"/>
        <c:auto val="1"/>
        <c:lblAlgn val="ctr"/>
        <c:lblOffset val="100"/>
        <c:noMultiLvlLbl val="0"/>
      </c:catAx>
      <c:valAx>
        <c:axId val="90392256"/>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0066944"/>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a:t>
            </a:r>
            <a:r>
              <a:rPr lang="en-US" baseline="0" dirty="0" smtClean="0"/>
              <a:t> of </a:t>
            </a:r>
            <a:r>
              <a:rPr lang="en-US" dirty="0" smtClean="0"/>
              <a:t>WHS</a:t>
            </a:r>
            <a:r>
              <a:rPr lang="en-US" baseline="0" dirty="0" smtClean="0"/>
              <a:t> Students 2017 = 76 (70% of class)</a:t>
            </a:r>
          </a:p>
          <a:p>
            <a:pPr>
              <a:defRPr sz="1862" b="0" i="0" u="none" strike="noStrike" kern="1200" spc="0" baseline="0">
                <a:solidFill>
                  <a:schemeClr val="tx1">
                    <a:lumMod val="65000"/>
                    <a:lumOff val="35000"/>
                  </a:schemeClr>
                </a:solidFill>
                <a:latin typeface="+mn-lt"/>
                <a:ea typeface="+mn-ea"/>
                <a:cs typeface="+mn-cs"/>
              </a:defRPr>
            </a:pPr>
            <a:r>
              <a:rPr lang="en-US" baseline="0" dirty="0" smtClean="0"/>
              <a:t># of WHS Students 2018 = 75 (59% of class)</a:t>
            </a:r>
          </a:p>
          <a:p>
            <a:pPr>
              <a:defRPr sz="1862" b="0" i="0" u="none" strike="noStrike" kern="1200" spc="0" baseline="0">
                <a:solidFill>
                  <a:schemeClr val="tx1">
                    <a:lumMod val="65000"/>
                    <a:lumOff val="35000"/>
                  </a:schemeClr>
                </a:solidFill>
                <a:latin typeface="+mn-lt"/>
                <a:ea typeface="+mn-ea"/>
                <a:cs typeface="+mn-cs"/>
              </a:defRPr>
            </a:pPr>
            <a:r>
              <a:rPr lang="en-US" baseline="0" dirty="0" smtClean="0"/>
              <a:t># of WHS Students 2019 = 45 (44% of class)</a:t>
            </a:r>
            <a:endParaRPr lang="en-US" dirty="0"/>
          </a:p>
        </c:rich>
      </c:tx>
      <c:layout>
        <c:manualLayout>
          <c:xMode val="edge"/>
          <c:yMode val="edge"/>
          <c:x val="0.24808918333848801"/>
          <c:y val="0"/>
        </c:manualLayout>
      </c:layout>
      <c:overlay val="0"/>
      <c:spPr>
        <a:noFill/>
        <a:ln>
          <a:noFill/>
        </a:ln>
        <a:effectLst/>
      </c:spPr>
    </c:title>
    <c:autoTitleDeleted val="0"/>
    <c:plotArea>
      <c:layout/>
      <c:barChart>
        <c:barDir val="col"/>
        <c:grouping val="clustered"/>
        <c:varyColors val="0"/>
        <c:ser>
          <c:idx val="0"/>
          <c:order val="0"/>
          <c:tx>
            <c:strRef>
              <c:f>Sheet1!$B$1</c:f>
              <c:strCache>
                <c:ptCount val="1"/>
                <c:pt idx="0">
                  <c:v>Class of 2017</c:v>
                </c:pt>
              </c:strCache>
            </c:strRef>
          </c:tx>
          <c:spPr>
            <a:solidFill>
              <a:schemeClr val="accent1"/>
            </a:solidFill>
            <a:ln>
              <a:noFill/>
            </a:ln>
            <a:effectLst/>
          </c:spPr>
          <c:invertIfNegative val="0"/>
          <c:cat>
            <c:strRef>
              <c:f>Sheet1!$A$2:$A$6</c:f>
              <c:strCache>
                <c:ptCount val="5"/>
                <c:pt idx="0">
                  <c:v>English</c:v>
                </c:pt>
                <c:pt idx="1">
                  <c:v>Mathematics</c:v>
                </c:pt>
                <c:pt idx="2">
                  <c:v>Reading</c:v>
                </c:pt>
                <c:pt idx="3">
                  <c:v>Science</c:v>
                </c:pt>
                <c:pt idx="4">
                  <c:v>Composite</c:v>
                </c:pt>
              </c:strCache>
            </c:strRef>
          </c:cat>
          <c:val>
            <c:numRef>
              <c:f>Sheet1!$B$2:$B$6</c:f>
              <c:numCache>
                <c:formatCode>General</c:formatCode>
                <c:ptCount val="5"/>
                <c:pt idx="0">
                  <c:v>22.2</c:v>
                </c:pt>
                <c:pt idx="1">
                  <c:v>23</c:v>
                </c:pt>
                <c:pt idx="2">
                  <c:v>23.7</c:v>
                </c:pt>
                <c:pt idx="3">
                  <c:v>22.8</c:v>
                </c:pt>
                <c:pt idx="4">
                  <c:v>23</c:v>
                </c:pt>
              </c:numCache>
            </c:numRef>
          </c:val>
          <c:extLst xmlns:c16r2="http://schemas.microsoft.com/office/drawing/2015/06/chart">
            <c:ext xmlns:c16="http://schemas.microsoft.com/office/drawing/2014/chart" uri="{C3380CC4-5D6E-409C-BE32-E72D297353CC}">
              <c16:uniqueId val="{00000000-5717-4915-B6F7-187FE88810DB}"/>
            </c:ext>
          </c:extLst>
        </c:ser>
        <c:ser>
          <c:idx val="1"/>
          <c:order val="1"/>
          <c:tx>
            <c:strRef>
              <c:f>Sheet1!$C$1</c:f>
              <c:strCache>
                <c:ptCount val="1"/>
                <c:pt idx="0">
                  <c:v>Class of 2018</c:v>
                </c:pt>
              </c:strCache>
            </c:strRef>
          </c:tx>
          <c:spPr>
            <a:solidFill>
              <a:schemeClr val="accent2"/>
            </a:solidFill>
            <a:ln>
              <a:noFill/>
            </a:ln>
            <a:effectLst/>
          </c:spPr>
          <c:invertIfNegative val="0"/>
          <c:cat>
            <c:strRef>
              <c:f>Sheet1!$A$2:$A$6</c:f>
              <c:strCache>
                <c:ptCount val="5"/>
                <c:pt idx="0">
                  <c:v>English</c:v>
                </c:pt>
                <c:pt idx="1">
                  <c:v>Mathematics</c:v>
                </c:pt>
                <c:pt idx="2">
                  <c:v>Reading</c:v>
                </c:pt>
                <c:pt idx="3">
                  <c:v>Science</c:v>
                </c:pt>
                <c:pt idx="4">
                  <c:v>Composite</c:v>
                </c:pt>
              </c:strCache>
            </c:strRef>
          </c:cat>
          <c:val>
            <c:numRef>
              <c:f>Sheet1!$C$2:$C$6</c:f>
              <c:numCache>
                <c:formatCode>General</c:formatCode>
                <c:ptCount val="5"/>
                <c:pt idx="0">
                  <c:v>21.9</c:v>
                </c:pt>
                <c:pt idx="1">
                  <c:v>23.6</c:v>
                </c:pt>
                <c:pt idx="2">
                  <c:v>23.9</c:v>
                </c:pt>
                <c:pt idx="3">
                  <c:v>23</c:v>
                </c:pt>
                <c:pt idx="4">
                  <c:v>23.1</c:v>
                </c:pt>
              </c:numCache>
            </c:numRef>
          </c:val>
          <c:extLst xmlns:c16r2="http://schemas.microsoft.com/office/drawing/2015/06/chart">
            <c:ext xmlns:c16="http://schemas.microsoft.com/office/drawing/2014/chart" uri="{C3380CC4-5D6E-409C-BE32-E72D297353CC}">
              <c16:uniqueId val="{00000001-5717-4915-B6F7-187FE88810DB}"/>
            </c:ext>
          </c:extLst>
        </c:ser>
        <c:ser>
          <c:idx val="2"/>
          <c:order val="2"/>
          <c:tx>
            <c:strRef>
              <c:f>Sheet1!$D$1</c:f>
              <c:strCache>
                <c:ptCount val="1"/>
                <c:pt idx="0">
                  <c:v>Class of 2019</c:v>
                </c:pt>
              </c:strCache>
            </c:strRef>
          </c:tx>
          <c:spPr>
            <a:solidFill>
              <a:schemeClr val="accent3"/>
            </a:solidFill>
            <a:ln>
              <a:noFill/>
            </a:ln>
            <a:effectLst/>
          </c:spPr>
          <c:invertIfNegative val="0"/>
          <c:cat>
            <c:strRef>
              <c:f>Sheet1!$A$2:$A$6</c:f>
              <c:strCache>
                <c:ptCount val="5"/>
                <c:pt idx="0">
                  <c:v>English</c:v>
                </c:pt>
                <c:pt idx="1">
                  <c:v>Mathematics</c:v>
                </c:pt>
                <c:pt idx="2">
                  <c:v>Reading</c:v>
                </c:pt>
                <c:pt idx="3">
                  <c:v>Science</c:v>
                </c:pt>
                <c:pt idx="4">
                  <c:v>Composite</c:v>
                </c:pt>
              </c:strCache>
            </c:strRef>
          </c:cat>
          <c:val>
            <c:numRef>
              <c:f>Sheet1!$D$2:$D$6</c:f>
              <c:numCache>
                <c:formatCode>General</c:formatCode>
                <c:ptCount val="5"/>
                <c:pt idx="0">
                  <c:v>22</c:v>
                </c:pt>
                <c:pt idx="1">
                  <c:v>22.2</c:v>
                </c:pt>
                <c:pt idx="2">
                  <c:v>23.6</c:v>
                </c:pt>
                <c:pt idx="3">
                  <c:v>22.6</c:v>
                </c:pt>
                <c:pt idx="4">
                  <c:v>22.5</c:v>
                </c:pt>
              </c:numCache>
            </c:numRef>
          </c:val>
          <c:extLst xmlns:c16r2="http://schemas.microsoft.com/office/drawing/2015/06/chart">
            <c:ext xmlns:c16="http://schemas.microsoft.com/office/drawing/2014/chart" uri="{C3380CC4-5D6E-409C-BE32-E72D297353CC}">
              <c16:uniqueId val="{00000000-1940-48D4-928B-096D3C6A340B}"/>
            </c:ext>
          </c:extLst>
        </c:ser>
        <c:dLbls>
          <c:showLegendKey val="0"/>
          <c:showVal val="0"/>
          <c:showCatName val="0"/>
          <c:showSerName val="0"/>
          <c:showPercent val="0"/>
          <c:showBubbleSize val="0"/>
        </c:dLbls>
        <c:gapWidth val="219"/>
        <c:overlap val="-27"/>
        <c:axId val="89421824"/>
        <c:axId val="90206720"/>
      </c:barChart>
      <c:catAx>
        <c:axId val="894218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0206720"/>
        <c:crosses val="autoZero"/>
        <c:auto val="1"/>
        <c:lblAlgn val="ctr"/>
        <c:lblOffset val="100"/>
        <c:noMultiLvlLbl val="0"/>
      </c:catAx>
      <c:valAx>
        <c:axId val="902067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942182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2400" b="1" dirty="0" smtClean="0">
                <a:solidFill>
                  <a:schemeClr val="tx1"/>
                </a:solidFill>
              </a:rPr>
              <a:t>2019 WHS AP Participation</a:t>
            </a:r>
            <a:r>
              <a:rPr lang="en-US" sz="2400" b="1" baseline="0" dirty="0" smtClean="0">
                <a:solidFill>
                  <a:schemeClr val="tx1"/>
                </a:solidFill>
              </a:rPr>
              <a:t> by Subject</a:t>
            </a:r>
            <a:endParaRPr lang="en-US" sz="2400" b="1" dirty="0">
              <a:solidFill>
                <a:schemeClr val="tx1"/>
              </a:solidFill>
            </a:endParaRPr>
          </a:p>
        </c:rich>
      </c:tx>
      <c:layout>
        <c:manualLayout>
          <c:xMode val="edge"/>
          <c:yMode val="edge"/>
          <c:x val="0.22712555963897599"/>
          <c:y val="4.2989741911338301E-2"/>
        </c:manualLayout>
      </c:layout>
      <c:overlay val="0"/>
      <c:spPr>
        <a:noFill/>
        <a:ln>
          <a:noFill/>
        </a:ln>
        <a:effectLst/>
      </c:spPr>
    </c:title>
    <c:autoTitleDeleted val="0"/>
    <c:plotArea>
      <c:layout/>
      <c:barChart>
        <c:barDir val="col"/>
        <c:grouping val="clustered"/>
        <c:varyColors val="0"/>
        <c:ser>
          <c:idx val="0"/>
          <c:order val="0"/>
          <c:tx>
            <c:strRef>
              <c:f>Sheet1!$B$1</c:f>
              <c:strCache>
                <c:ptCount val="1"/>
                <c:pt idx="0">
                  <c:v># of Students</c:v>
                </c:pt>
              </c:strCache>
            </c:strRef>
          </c:tx>
          <c:spPr>
            <a:solidFill>
              <a:schemeClr val="accent1"/>
            </a:solidFill>
            <a:ln>
              <a:noFill/>
            </a:ln>
            <a:effectLst/>
          </c:spPr>
          <c:invertIfNegative val="0"/>
          <c:cat>
            <c:strRef>
              <c:f>Sheet1!$A$2:$A$13</c:f>
              <c:strCache>
                <c:ptCount val="12"/>
                <c:pt idx="0">
                  <c:v>Bio</c:v>
                </c:pt>
                <c:pt idx="1">
                  <c:v>Calc AB</c:v>
                </c:pt>
                <c:pt idx="2">
                  <c:v>Chem</c:v>
                </c:pt>
                <c:pt idx="3">
                  <c:v>Eng Lang</c:v>
                </c:pt>
                <c:pt idx="4">
                  <c:v>Eng Lit</c:v>
                </c:pt>
                <c:pt idx="5">
                  <c:v>Euro Hist</c:v>
                </c:pt>
                <c:pt idx="6">
                  <c:v>Macro Econ</c:v>
                </c:pt>
                <c:pt idx="7">
                  <c:v>Phys 2</c:v>
                </c:pt>
                <c:pt idx="8">
                  <c:v>Psych</c:v>
                </c:pt>
                <c:pt idx="9">
                  <c:v>Span Lang</c:v>
                </c:pt>
                <c:pt idx="10">
                  <c:v>Stu Art Drawing</c:v>
                </c:pt>
                <c:pt idx="11">
                  <c:v>US Hist</c:v>
                </c:pt>
              </c:strCache>
            </c:strRef>
          </c:cat>
          <c:val>
            <c:numRef>
              <c:f>Sheet1!$B$2:$B$13</c:f>
              <c:numCache>
                <c:formatCode>General</c:formatCode>
                <c:ptCount val="12"/>
                <c:pt idx="0">
                  <c:v>13</c:v>
                </c:pt>
                <c:pt idx="1">
                  <c:v>9</c:v>
                </c:pt>
                <c:pt idx="2">
                  <c:v>7</c:v>
                </c:pt>
                <c:pt idx="3">
                  <c:v>20</c:v>
                </c:pt>
                <c:pt idx="4">
                  <c:v>13</c:v>
                </c:pt>
                <c:pt idx="5">
                  <c:v>9</c:v>
                </c:pt>
                <c:pt idx="6">
                  <c:v>5</c:v>
                </c:pt>
                <c:pt idx="7">
                  <c:v>10</c:v>
                </c:pt>
                <c:pt idx="8">
                  <c:v>13</c:v>
                </c:pt>
                <c:pt idx="9">
                  <c:v>7</c:v>
                </c:pt>
                <c:pt idx="10">
                  <c:v>2</c:v>
                </c:pt>
                <c:pt idx="11">
                  <c:v>14</c:v>
                </c:pt>
              </c:numCache>
            </c:numRef>
          </c:val>
          <c:extLst xmlns:c16r2="http://schemas.microsoft.com/office/drawing/2015/06/chart">
            <c:ext xmlns:c16="http://schemas.microsoft.com/office/drawing/2014/chart" uri="{C3380CC4-5D6E-409C-BE32-E72D297353CC}">
              <c16:uniqueId val="{00000000-53F7-4F09-84D4-2DD5049832E0}"/>
            </c:ext>
          </c:extLst>
        </c:ser>
        <c:dLbls>
          <c:showLegendKey val="0"/>
          <c:showVal val="0"/>
          <c:showCatName val="0"/>
          <c:showSerName val="0"/>
          <c:showPercent val="0"/>
          <c:showBubbleSize val="0"/>
        </c:dLbls>
        <c:gapWidth val="219"/>
        <c:overlap val="-27"/>
        <c:axId val="94576128"/>
        <c:axId val="90206144"/>
      </c:barChart>
      <c:catAx>
        <c:axId val="945761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0206144"/>
        <c:crosses val="autoZero"/>
        <c:auto val="1"/>
        <c:lblAlgn val="ctr"/>
        <c:lblOffset val="100"/>
        <c:noMultiLvlLbl val="0"/>
      </c:catAx>
      <c:valAx>
        <c:axId val="9020614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457612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 of Total</a:t>
            </a:r>
            <a:r>
              <a:rPr lang="en-US" baseline="0" dirty="0" smtClean="0"/>
              <a:t> AP Students with Scores of 3+</a:t>
            </a:r>
            <a:endParaRPr lang="en-US" dirty="0"/>
          </a:p>
        </c:rich>
      </c:tx>
      <c:layout/>
      <c:overlay val="0"/>
      <c:spPr>
        <a:noFill/>
        <a:ln>
          <a:noFill/>
        </a:ln>
        <a:effectLst/>
      </c:spPr>
    </c:title>
    <c:autoTitleDeleted val="0"/>
    <c:plotArea>
      <c:layout/>
      <c:barChart>
        <c:barDir val="col"/>
        <c:grouping val="clustered"/>
        <c:varyColors val="0"/>
        <c:ser>
          <c:idx val="0"/>
          <c:order val="0"/>
          <c:tx>
            <c:strRef>
              <c:f>Sheet1!$B$1</c:f>
              <c:strCache>
                <c:ptCount val="1"/>
                <c:pt idx="0">
                  <c:v>WHS</c:v>
                </c:pt>
              </c:strCache>
            </c:strRef>
          </c:tx>
          <c:spPr>
            <a:solidFill>
              <a:schemeClr val="accent1"/>
            </a:solidFill>
            <a:ln>
              <a:noFill/>
            </a:ln>
            <a:effectLst/>
          </c:spPr>
          <c:invertIfNegative val="0"/>
          <c:cat>
            <c:strRef>
              <c:f>Sheet1!$A$2:$A$7</c:f>
              <c:strCache>
                <c:ptCount val="6"/>
                <c:pt idx="0">
                  <c:v>13-14</c:v>
                </c:pt>
                <c:pt idx="1">
                  <c:v>14-15</c:v>
                </c:pt>
                <c:pt idx="2">
                  <c:v>15-16</c:v>
                </c:pt>
                <c:pt idx="3">
                  <c:v>16-17</c:v>
                </c:pt>
                <c:pt idx="4">
                  <c:v>17-18</c:v>
                </c:pt>
                <c:pt idx="5">
                  <c:v>18-19</c:v>
                </c:pt>
              </c:strCache>
            </c:strRef>
          </c:cat>
          <c:val>
            <c:numRef>
              <c:f>Sheet1!$B$2:$B$7</c:f>
              <c:numCache>
                <c:formatCode>General</c:formatCode>
                <c:ptCount val="6"/>
                <c:pt idx="0">
                  <c:v>78</c:v>
                </c:pt>
                <c:pt idx="1">
                  <c:v>80</c:v>
                </c:pt>
                <c:pt idx="2">
                  <c:v>97</c:v>
                </c:pt>
                <c:pt idx="3">
                  <c:v>71</c:v>
                </c:pt>
                <c:pt idx="4">
                  <c:v>76</c:v>
                </c:pt>
                <c:pt idx="5">
                  <c:v>63</c:v>
                </c:pt>
              </c:numCache>
            </c:numRef>
          </c:val>
          <c:extLst xmlns:c16r2="http://schemas.microsoft.com/office/drawing/2015/06/chart">
            <c:ext xmlns:c16="http://schemas.microsoft.com/office/drawing/2014/chart" uri="{C3380CC4-5D6E-409C-BE32-E72D297353CC}">
              <c16:uniqueId val="{00000000-661C-4768-84ED-B917E74B264C}"/>
            </c:ext>
          </c:extLst>
        </c:ser>
        <c:dLbls>
          <c:showLegendKey val="0"/>
          <c:showVal val="0"/>
          <c:showCatName val="0"/>
          <c:showSerName val="0"/>
          <c:showPercent val="0"/>
          <c:showBubbleSize val="0"/>
        </c:dLbls>
        <c:gapWidth val="219"/>
        <c:overlap val="-27"/>
        <c:axId val="94586880"/>
        <c:axId val="90236608"/>
      </c:barChart>
      <c:catAx>
        <c:axId val="945868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0236608"/>
        <c:crosses val="autoZero"/>
        <c:auto val="1"/>
        <c:lblAlgn val="ctr"/>
        <c:lblOffset val="100"/>
        <c:noMultiLvlLbl val="0"/>
      </c:catAx>
      <c:valAx>
        <c:axId val="90236608"/>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458688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6F2B918-3E45-4B85-88F2-397DD5861BB4}" type="datetimeFigureOut">
              <a:rPr lang="en-US" smtClean="0"/>
              <a:t>2/3/2020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F28FEE-767E-4650-A194-96805AC6B4A8}" type="slidenum">
              <a:rPr lang="en-US" smtClean="0"/>
              <a:t>‹#›</a:t>
            </a:fld>
            <a:endParaRPr lang="en-US"/>
          </a:p>
        </p:txBody>
      </p:sp>
    </p:spTree>
    <p:extLst>
      <p:ext uri="{BB962C8B-B14F-4D97-AF65-F5344CB8AC3E}">
        <p14:creationId xmlns:p14="http://schemas.microsoft.com/office/powerpoint/2010/main" val="5447712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AF1796-EA5C-BE43-A2FE-6223D651C908}"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2821630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AF1796-EA5C-BE43-A2FE-6223D651C908}" type="slidenum">
              <a:rPr lang="en-US" smtClean="0"/>
              <a:pPr/>
              <a:t>12</a:t>
            </a:fld>
            <a:endParaRPr lang="en-US"/>
          </a:p>
        </p:txBody>
      </p:sp>
    </p:spTree>
    <p:extLst>
      <p:ext uri="{BB962C8B-B14F-4D97-AF65-F5344CB8AC3E}">
        <p14:creationId xmlns:p14="http://schemas.microsoft.com/office/powerpoint/2010/main" val="40439828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AF1796-EA5C-BE43-A2FE-6223D651C908}" type="slidenum">
              <a:rPr lang="en-US" smtClean="0"/>
              <a:pPr/>
              <a:t>17</a:t>
            </a:fld>
            <a:endParaRPr lang="en-US" dirty="0"/>
          </a:p>
        </p:txBody>
      </p:sp>
    </p:spTree>
    <p:extLst>
      <p:ext uri="{BB962C8B-B14F-4D97-AF65-F5344CB8AC3E}">
        <p14:creationId xmlns:p14="http://schemas.microsoft.com/office/powerpoint/2010/main" val="22560255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0AF1796-EA5C-BE43-A2FE-6223D651C908}" type="slidenum">
              <a:rPr lang="en-US" smtClean="0">
                <a:solidFill>
                  <a:prstClr val="black"/>
                </a:solidFill>
              </a:rPr>
              <a:pPr/>
              <a:t>18</a:t>
            </a:fld>
            <a:endParaRPr lang="en-US" dirty="0">
              <a:solidFill>
                <a:prstClr val="black"/>
              </a:solidFill>
            </a:endParaRPr>
          </a:p>
        </p:txBody>
      </p:sp>
    </p:spTree>
    <p:extLst>
      <p:ext uri="{BB962C8B-B14F-4D97-AF65-F5344CB8AC3E}">
        <p14:creationId xmlns:p14="http://schemas.microsoft.com/office/powerpoint/2010/main" val="22359367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AF1796-EA5C-BE43-A2FE-6223D651C908}" type="slidenum">
              <a:rPr lang="en-US" smtClean="0"/>
              <a:pPr/>
              <a:t>19</a:t>
            </a:fld>
            <a:endParaRPr lang="en-US"/>
          </a:p>
        </p:txBody>
      </p:sp>
    </p:spTree>
    <p:extLst>
      <p:ext uri="{BB962C8B-B14F-4D97-AF65-F5344CB8AC3E}">
        <p14:creationId xmlns:p14="http://schemas.microsoft.com/office/powerpoint/2010/main" val="8753340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455111">
              <a:defRPr/>
            </a:pPr>
            <a:r>
              <a:rPr lang="en-US" dirty="0" smtClean="0"/>
              <a:t>&lt;This chart can be used to show the</a:t>
            </a:r>
            <a:r>
              <a:rPr lang="en-US" baseline="0" dirty="0" smtClean="0"/>
              <a:t> percentage of students who are meeting or exceeding expectations in schools across the district, with a comparison to the district wide percentage. DO NOT PRESENT RESULTS FOR SCHOOLS/GRADE LEVELS WITH A VALID TEST COUNT LESS THAN 11&gt;</a:t>
            </a:r>
            <a:endParaRPr lang="en-US" dirty="0" smtClean="0"/>
          </a:p>
          <a:p>
            <a:endParaRPr lang="en-US" dirty="0" smtClean="0"/>
          </a:p>
          <a:p>
            <a:endParaRPr lang="en-US" dirty="0" smtClean="0"/>
          </a:p>
          <a:p>
            <a:r>
              <a:rPr lang="en-US" dirty="0" smtClean="0"/>
              <a:t>This chart shows the school level outcomes for the first year of the PARCC assessment</a:t>
            </a:r>
            <a:r>
              <a:rPr lang="en-US" baseline="0" dirty="0" smtClean="0"/>
              <a:t> in each of the grade levels for English Language Arts and Literacy. The last row includes the district totals.</a:t>
            </a:r>
          </a:p>
          <a:p>
            <a:endParaRPr lang="en-US" baseline="0" dirty="0" smtClean="0"/>
          </a:p>
        </p:txBody>
      </p:sp>
      <p:sp>
        <p:nvSpPr>
          <p:cNvPr id="4" name="Slide Number Placeholder 3"/>
          <p:cNvSpPr>
            <a:spLocks noGrp="1"/>
          </p:cNvSpPr>
          <p:nvPr>
            <p:ph type="sldNum" sz="quarter" idx="10"/>
          </p:nvPr>
        </p:nvSpPr>
        <p:spPr/>
        <p:txBody>
          <a:bodyPr/>
          <a:lstStyle/>
          <a:p>
            <a:fld id="{C0AF1796-EA5C-BE43-A2FE-6223D651C908}" type="slidenum">
              <a:rPr lang="en-US" smtClean="0"/>
              <a:pPr/>
              <a:t>20</a:t>
            </a:fld>
            <a:endParaRPr lang="en-US"/>
          </a:p>
        </p:txBody>
      </p:sp>
    </p:spTree>
    <p:extLst>
      <p:ext uri="{BB962C8B-B14F-4D97-AF65-F5344CB8AC3E}">
        <p14:creationId xmlns:p14="http://schemas.microsoft.com/office/powerpoint/2010/main" val="8328694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AF1796-EA5C-BE43-A2FE-6223D651C908}" type="slidenum">
              <a:rPr lang="en-US" smtClean="0"/>
              <a:pPr/>
              <a:t>21</a:t>
            </a:fld>
            <a:endParaRPr lang="en-US"/>
          </a:p>
        </p:txBody>
      </p:sp>
    </p:spTree>
    <p:extLst>
      <p:ext uri="{BB962C8B-B14F-4D97-AF65-F5344CB8AC3E}">
        <p14:creationId xmlns:p14="http://schemas.microsoft.com/office/powerpoint/2010/main" val="7781127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AF1796-EA5C-BE43-A2FE-6223D651C908}" type="slidenum">
              <a:rPr lang="en-US" smtClean="0"/>
              <a:pPr/>
              <a:t>22</a:t>
            </a:fld>
            <a:endParaRPr lang="en-US"/>
          </a:p>
        </p:txBody>
      </p:sp>
    </p:spTree>
    <p:extLst>
      <p:ext uri="{BB962C8B-B14F-4D97-AF65-F5344CB8AC3E}">
        <p14:creationId xmlns:p14="http://schemas.microsoft.com/office/powerpoint/2010/main" val="21524525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AF1796-EA5C-BE43-A2FE-6223D651C908}" type="slidenum">
              <a:rPr lang="en-US" smtClean="0"/>
              <a:pPr/>
              <a:t>23</a:t>
            </a:fld>
            <a:endParaRPr lang="en-US"/>
          </a:p>
        </p:txBody>
      </p:sp>
    </p:spTree>
    <p:extLst>
      <p:ext uri="{BB962C8B-B14F-4D97-AF65-F5344CB8AC3E}">
        <p14:creationId xmlns:p14="http://schemas.microsoft.com/office/powerpoint/2010/main" val="30975141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AF1796-EA5C-BE43-A2FE-6223D651C908}" type="slidenum">
              <a:rPr lang="en-US" smtClean="0"/>
              <a:pPr/>
              <a:t>26</a:t>
            </a:fld>
            <a:endParaRPr lang="en-US"/>
          </a:p>
        </p:txBody>
      </p:sp>
    </p:spTree>
    <p:extLst>
      <p:ext uri="{BB962C8B-B14F-4D97-AF65-F5344CB8AC3E}">
        <p14:creationId xmlns:p14="http://schemas.microsoft.com/office/powerpoint/2010/main" val="21065712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AF1796-EA5C-BE43-A2FE-6223D651C908}" type="slidenum">
              <a:rPr lang="en-US" smtClean="0"/>
              <a:pPr/>
              <a:t>27</a:t>
            </a:fld>
            <a:endParaRPr lang="en-US"/>
          </a:p>
        </p:txBody>
      </p:sp>
    </p:spTree>
    <p:extLst>
      <p:ext uri="{BB962C8B-B14F-4D97-AF65-F5344CB8AC3E}">
        <p14:creationId xmlns:p14="http://schemas.microsoft.com/office/powerpoint/2010/main" val="13360046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AF1796-EA5C-BE43-A2FE-6223D651C908}" type="slidenum">
              <a:rPr lang="en-US" smtClean="0"/>
              <a:pPr/>
              <a:t>2</a:t>
            </a:fld>
            <a:endParaRPr lang="en-US"/>
          </a:p>
        </p:txBody>
      </p:sp>
    </p:spTree>
    <p:extLst>
      <p:ext uri="{BB962C8B-B14F-4D97-AF65-F5344CB8AC3E}">
        <p14:creationId xmlns:p14="http://schemas.microsoft.com/office/powerpoint/2010/main" val="40810301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AF1796-EA5C-BE43-A2FE-6223D651C908}" type="slidenum">
              <a:rPr lang="en-US" smtClean="0"/>
              <a:pPr/>
              <a:t>29</a:t>
            </a:fld>
            <a:endParaRPr lang="en-US"/>
          </a:p>
        </p:txBody>
      </p:sp>
    </p:spTree>
    <p:extLst>
      <p:ext uri="{BB962C8B-B14F-4D97-AF65-F5344CB8AC3E}">
        <p14:creationId xmlns:p14="http://schemas.microsoft.com/office/powerpoint/2010/main" val="32553421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AF1796-EA5C-BE43-A2FE-6223D651C908}" type="slidenum">
              <a:rPr lang="en-US" smtClean="0"/>
              <a:pPr/>
              <a:t>30</a:t>
            </a:fld>
            <a:endParaRPr lang="en-US"/>
          </a:p>
        </p:txBody>
      </p:sp>
    </p:spTree>
    <p:extLst>
      <p:ext uri="{BB962C8B-B14F-4D97-AF65-F5344CB8AC3E}">
        <p14:creationId xmlns:p14="http://schemas.microsoft.com/office/powerpoint/2010/main" val="4739427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AF1796-EA5C-BE43-A2FE-6223D651C908}" type="slidenum">
              <a:rPr lang="en-US" smtClean="0"/>
              <a:pPr/>
              <a:t>31</a:t>
            </a:fld>
            <a:endParaRPr lang="en-US"/>
          </a:p>
        </p:txBody>
      </p:sp>
    </p:spTree>
    <p:extLst>
      <p:ext uri="{BB962C8B-B14F-4D97-AF65-F5344CB8AC3E}">
        <p14:creationId xmlns:p14="http://schemas.microsoft.com/office/powerpoint/2010/main" val="4875686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AF1796-EA5C-BE43-A2FE-6223D651C908}" type="slidenum">
              <a:rPr lang="en-US" smtClean="0"/>
              <a:pPr/>
              <a:t>32</a:t>
            </a:fld>
            <a:endParaRPr lang="en-US"/>
          </a:p>
        </p:txBody>
      </p:sp>
    </p:spTree>
    <p:extLst>
      <p:ext uri="{BB962C8B-B14F-4D97-AF65-F5344CB8AC3E}">
        <p14:creationId xmlns:p14="http://schemas.microsoft.com/office/powerpoint/2010/main" val="12243712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AF1796-EA5C-BE43-A2FE-6223D651C908}" type="slidenum">
              <a:rPr lang="en-US" smtClean="0"/>
              <a:pPr/>
              <a:t>33</a:t>
            </a:fld>
            <a:endParaRPr lang="en-US"/>
          </a:p>
        </p:txBody>
      </p:sp>
    </p:spTree>
    <p:extLst>
      <p:ext uri="{BB962C8B-B14F-4D97-AF65-F5344CB8AC3E}">
        <p14:creationId xmlns:p14="http://schemas.microsoft.com/office/powerpoint/2010/main" val="20644501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AF1796-EA5C-BE43-A2FE-6223D651C908}" type="slidenum">
              <a:rPr lang="en-US" smtClean="0"/>
              <a:pPr/>
              <a:t>34</a:t>
            </a:fld>
            <a:endParaRPr lang="en-US"/>
          </a:p>
        </p:txBody>
      </p:sp>
    </p:spTree>
    <p:extLst>
      <p:ext uri="{BB962C8B-B14F-4D97-AF65-F5344CB8AC3E}">
        <p14:creationId xmlns:p14="http://schemas.microsoft.com/office/powerpoint/2010/main" val="237120962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AF1796-EA5C-BE43-A2FE-6223D651C908}" type="slidenum">
              <a:rPr lang="en-US" smtClean="0"/>
              <a:pPr/>
              <a:t>35</a:t>
            </a:fld>
            <a:endParaRPr lang="en-US"/>
          </a:p>
        </p:txBody>
      </p:sp>
    </p:spTree>
    <p:extLst>
      <p:ext uri="{BB962C8B-B14F-4D97-AF65-F5344CB8AC3E}">
        <p14:creationId xmlns:p14="http://schemas.microsoft.com/office/powerpoint/2010/main" val="370749581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AF1796-EA5C-BE43-A2FE-6223D651C908}" type="slidenum">
              <a:rPr lang="en-US" smtClean="0"/>
              <a:pPr/>
              <a:t>36</a:t>
            </a:fld>
            <a:endParaRPr lang="en-US"/>
          </a:p>
        </p:txBody>
      </p:sp>
    </p:spTree>
    <p:extLst>
      <p:ext uri="{BB962C8B-B14F-4D97-AF65-F5344CB8AC3E}">
        <p14:creationId xmlns:p14="http://schemas.microsoft.com/office/powerpoint/2010/main" val="112687914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AF1796-EA5C-BE43-A2FE-6223D651C908}" type="slidenum">
              <a:rPr lang="en-US" smtClean="0"/>
              <a:pPr/>
              <a:t>37</a:t>
            </a:fld>
            <a:endParaRPr lang="en-US"/>
          </a:p>
        </p:txBody>
      </p:sp>
    </p:spTree>
    <p:extLst>
      <p:ext uri="{BB962C8B-B14F-4D97-AF65-F5344CB8AC3E}">
        <p14:creationId xmlns:p14="http://schemas.microsoft.com/office/powerpoint/2010/main" val="24659963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AF1796-EA5C-BE43-A2FE-6223D651C908}" type="slidenum">
              <a:rPr lang="en-US" smtClean="0"/>
              <a:pPr/>
              <a:t>3</a:t>
            </a:fld>
            <a:endParaRPr lang="en-US"/>
          </a:p>
        </p:txBody>
      </p:sp>
    </p:spTree>
    <p:extLst>
      <p:ext uri="{BB962C8B-B14F-4D97-AF65-F5344CB8AC3E}">
        <p14:creationId xmlns:p14="http://schemas.microsoft.com/office/powerpoint/2010/main" val="554617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AF1796-EA5C-BE43-A2FE-6223D651C908}" type="slidenum">
              <a:rPr lang="en-US" smtClean="0"/>
              <a:pPr/>
              <a:t>6</a:t>
            </a:fld>
            <a:endParaRPr lang="en-US" dirty="0"/>
          </a:p>
        </p:txBody>
      </p:sp>
    </p:spTree>
    <p:extLst>
      <p:ext uri="{BB962C8B-B14F-4D97-AF65-F5344CB8AC3E}">
        <p14:creationId xmlns:p14="http://schemas.microsoft.com/office/powerpoint/2010/main" val="17550377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0AF1796-EA5C-BE43-A2FE-6223D651C908}"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33045538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AF1796-EA5C-BE43-A2FE-6223D651C908}" type="slidenum">
              <a:rPr lang="en-US" smtClean="0"/>
              <a:pPr/>
              <a:t>8</a:t>
            </a:fld>
            <a:endParaRPr lang="en-US"/>
          </a:p>
        </p:txBody>
      </p:sp>
    </p:spTree>
    <p:extLst>
      <p:ext uri="{BB962C8B-B14F-4D97-AF65-F5344CB8AC3E}">
        <p14:creationId xmlns:p14="http://schemas.microsoft.com/office/powerpoint/2010/main" val="22835382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455111">
              <a:defRPr/>
            </a:pPr>
            <a:r>
              <a:rPr lang="en-US" dirty="0" smtClean="0"/>
              <a:t>&lt;This chart can be used to show the</a:t>
            </a:r>
            <a:r>
              <a:rPr lang="en-US" baseline="0" dirty="0" smtClean="0"/>
              <a:t> percentage of students who are meeting or exceeding expectations in schools across the district, with a comparison to the district wide percentage. DO NOT PRESENT RESULTS FOR SCHOOLS/GRADE LEVELS WITH A VALID TEST COUNT LESS THAN 11&gt;</a:t>
            </a:r>
            <a:endParaRPr lang="en-US" dirty="0" smtClean="0"/>
          </a:p>
          <a:p>
            <a:endParaRPr lang="en-US" dirty="0" smtClean="0"/>
          </a:p>
          <a:p>
            <a:endParaRPr lang="en-US" dirty="0" smtClean="0"/>
          </a:p>
          <a:p>
            <a:r>
              <a:rPr lang="en-US" dirty="0" smtClean="0"/>
              <a:t>This chart shows the school level outcomes for the first year of the PARCC assessment</a:t>
            </a:r>
            <a:r>
              <a:rPr lang="en-US" baseline="0" dirty="0" smtClean="0"/>
              <a:t> in each of the grade levels for English Language Arts and Literacy. The last row includes the district totals.</a:t>
            </a:r>
          </a:p>
          <a:p>
            <a:endParaRPr lang="en-US" baseline="0" dirty="0" smtClean="0"/>
          </a:p>
        </p:txBody>
      </p:sp>
      <p:sp>
        <p:nvSpPr>
          <p:cNvPr id="4" name="Slide Number Placeholder 3"/>
          <p:cNvSpPr>
            <a:spLocks noGrp="1"/>
          </p:cNvSpPr>
          <p:nvPr>
            <p:ph type="sldNum" sz="quarter" idx="10"/>
          </p:nvPr>
        </p:nvSpPr>
        <p:spPr/>
        <p:txBody>
          <a:bodyPr/>
          <a:lstStyle/>
          <a:p>
            <a:fld id="{C0AF1796-EA5C-BE43-A2FE-6223D651C908}" type="slidenum">
              <a:rPr lang="en-US" smtClean="0"/>
              <a:pPr/>
              <a:t>9</a:t>
            </a:fld>
            <a:endParaRPr lang="en-US"/>
          </a:p>
        </p:txBody>
      </p:sp>
    </p:spTree>
    <p:extLst>
      <p:ext uri="{BB962C8B-B14F-4D97-AF65-F5344CB8AC3E}">
        <p14:creationId xmlns:p14="http://schemas.microsoft.com/office/powerpoint/2010/main" val="35845022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AF1796-EA5C-BE43-A2FE-6223D651C908}" type="slidenum">
              <a:rPr lang="en-US" smtClean="0"/>
              <a:pPr/>
              <a:t>10</a:t>
            </a:fld>
            <a:endParaRPr lang="en-US"/>
          </a:p>
        </p:txBody>
      </p:sp>
    </p:spTree>
    <p:extLst>
      <p:ext uri="{BB962C8B-B14F-4D97-AF65-F5344CB8AC3E}">
        <p14:creationId xmlns:p14="http://schemas.microsoft.com/office/powerpoint/2010/main" val="24638765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AF1796-EA5C-BE43-A2FE-6223D651C908}" type="slidenum">
              <a:rPr lang="en-US" smtClean="0"/>
              <a:pPr/>
              <a:t>11</a:t>
            </a:fld>
            <a:endParaRPr lang="en-US"/>
          </a:p>
        </p:txBody>
      </p:sp>
    </p:spTree>
    <p:extLst>
      <p:ext uri="{BB962C8B-B14F-4D97-AF65-F5344CB8AC3E}">
        <p14:creationId xmlns:p14="http://schemas.microsoft.com/office/powerpoint/2010/main" val="38161447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E2F00BC-BBC2-4E25-977F-A477D19720C8}" type="datetimeFigureOut">
              <a:rPr lang="en-US" smtClean="0"/>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1C5829-BE53-49C0-A01E-F02A77AE6779}" type="slidenum">
              <a:rPr lang="en-US" smtClean="0"/>
              <a:t>‹#›</a:t>
            </a:fld>
            <a:endParaRPr lang="en-US"/>
          </a:p>
        </p:txBody>
      </p:sp>
    </p:spTree>
    <p:extLst>
      <p:ext uri="{BB962C8B-B14F-4D97-AF65-F5344CB8AC3E}">
        <p14:creationId xmlns:p14="http://schemas.microsoft.com/office/powerpoint/2010/main" val="4010634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2F00BC-BBC2-4E25-977F-A477D19720C8}" type="datetimeFigureOut">
              <a:rPr lang="en-US" smtClean="0"/>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1C5829-BE53-49C0-A01E-F02A77AE6779}" type="slidenum">
              <a:rPr lang="en-US" smtClean="0"/>
              <a:t>‹#›</a:t>
            </a:fld>
            <a:endParaRPr lang="en-US"/>
          </a:p>
        </p:txBody>
      </p:sp>
    </p:spTree>
    <p:extLst>
      <p:ext uri="{BB962C8B-B14F-4D97-AF65-F5344CB8AC3E}">
        <p14:creationId xmlns:p14="http://schemas.microsoft.com/office/powerpoint/2010/main" val="3117932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2F00BC-BBC2-4E25-977F-A477D19720C8}" type="datetimeFigureOut">
              <a:rPr lang="en-US" smtClean="0"/>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1C5829-BE53-49C0-A01E-F02A77AE6779}" type="slidenum">
              <a:rPr lang="en-US" smtClean="0"/>
              <a:t>‹#›</a:t>
            </a:fld>
            <a:endParaRPr lang="en-US"/>
          </a:p>
        </p:txBody>
      </p:sp>
    </p:spTree>
    <p:extLst>
      <p:ext uri="{BB962C8B-B14F-4D97-AF65-F5344CB8AC3E}">
        <p14:creationId xmlns:p14="http://schemas.microsoft.com/office/powerpoint/2010/main" val="21383332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white"/>
              </a:solidFill>
            </a:endParaRPr>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white"/>
              </a:solidFill>
            </a:endParaRPr>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C20F8A9D-5269-4CCB-9BE4-4721BE6CB8E4}" type="datetime1">
              <a:rPr lang="en-US" smtClean="0">
                <a:solidFill>
                  <a:srgbClr val="FFFFFF"/>
                </a:solidFill>
              </a:rPr>
              <a:pPr/>
              <a:t>1/27/2020</a:t>
            </a:fld>
            <a:endParaRPr lang="en-US" dirty="0">
              <a:solidFill>
                <a:srgbClr val="FFFFFF"/>
              </a:solidFill>
            </a:endParaRPr>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2754ED01-E2A0-4C1E-8E21-014B99041579}" type="slidenum">
              <a:rPr lang="en-US" smtClean="0"/>
              <a:pPr/>
              <a:t>‹#›</a:t>
            </a:fld>
            <a:endParaRPr lang="en-US" dirty="0"/>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dirty="0">
              <a:solidFill>
                <a:srgbClr val="FFFFFF"/>
              </a:solidFill>
            </a:endParaRPr>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a:t>Click to edit Master title style</a:t>
            </a:r>
            <a:endParaRPr lang="en-US" dirty="0"/>
          </a:p>
        </p:txBody>
      </p:sp>
    </p:spTree>
    <p:extLst>
      <p:ext uri="{BB962C8B-B14F-4D97-AF65-F5344CB8AC3E}">
        <p14:creationId xmlns:p14="http://schemas.microsoft.com/office/powerpoint/2010/main" val="29120977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B67048D-7C2A-48EF-916B-71C6D2E70E12}" type="datetime1">
              <a:rPr lang="en-US" smtClean="0">
                <a:solidFill>
                  <a:srgbClr val="1F497D"/>
                </a:solidFill>
              </a:rPr>
              <a:pPr/>
              <a:t>1/27/2020</a:t>
            </a:fld>
            <a:endParaRPr lang="en-US" dirty="0">
              <a:solidFill>
                <a:srgbClr val="1F497D"/>
              </a:solidFill>
            </a:endParaRPr>
          </a:p>
        </p:txBody>
      </p:sp>
      <p:sp>
        <p:nvSpPr>
          <p:cNvPr id="5" name="Footer Placeholder 4"/>
          <p:cNvSpPr>
            <a:spLocks noGrp="1"/>
          </p:cNvSpPr>
          <p:nvPr>
            <p:ph type="ftr" sz="quarter" idx="11"/>
          </p:nvPr>
        </p:nvSpPr>
        <p:spPr/>
        <p:txBody>
          <a:bodyPr/>
          <a:lstStyle/>
          <a:p>
            <a:endParaRPr lang="en-US" dirty="0">
              <a:solidFill>
                <a:srgbClr val="1F497D"/>
              </a:solidFill>
            </a:endParaRPr>
          </a:p>
        </p:txBody>
      </p:sp>
      <p:sp>
        <p:nvSpPr>
          <p:cNvPr id="6" name="Slide Number Placeholder 5"/>
          <p:cNvSpPr>
            <a:spLocks noGrp="1"/>
          </p:cNvSpPr>
          <p:nvPr>
            <p:ph type="sldNum" sz="quarter" idx="12"/>
          </p:nvPr>
        </p:nvSpPr>
        <p:spPr/>
        <p:txBody>
          <a:bodyPr/>
          <a:lstStyle/>
          <a:p>
            <a:fld id="{356A72F1-C897-1647-9CE8-BFFB19418015}" type="slidenum">
              <a:rPr lang="en-US" smtClean="0">
                <a:solidFill>
                  <a:srgbClr val="1F497D"/>
                </a:solidFill>
              </a:rPr>
              <a:pPr/>
              <a:t>‹#›</a:t>
            </a:fld>
            <a:endParaRPr lang="en-US" dirty="0">
              <a:solidFill>
                <a:srgbClr val="1F497D"/>
              </a:solidFill>
            </a:endParaRPr>
          </a:p>
        </p:txBody>
      </p:sp>
      <p:sp>
        <p:nvSpPr>
          <p:cNvPr id="7" name="Title 6"/>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3906815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white"/>
              </a:solidFill>
            </a:endParaRPr>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white"/>
              </a:solidFill>
            </a:endParaRPr>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817F17B5-BA4E-4316-8AED-A7A744538782}" type="datetime1">
              <a:rPr lang="en-US" smtClean="0"/>
              <a:pPr/>
              <a:t>1/27/2020</a:t>
            </a:fld>
            <a:endParaRPr lang="en-US" dirty="0"/>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356A72F1-C897-1647-9CE8-BFFB19418015}" type="slidenum">
              <a:rPr lang="en-US" smtClean="0">
                <a:solidFill>
                  <a:srgbClr val="FFFFFF"/>
                </a:solidFill>
              </a:rPr>
              <a:pPr/>
              <a:t>‹#›</a:t>
            </a:fld>
            <a:endParaRPr lang="en-US" dirty="0">
              <a:solidFill>
                <a:srgbClr val="FFFFFF"/>
              </a:solidFill>
            </a:endParaRPr>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dirty="0"/>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a:t>Click to edit Master title style</a:t>
            </a:r>
            <a:endParaRPr lang="en-US" dirty="0"/>
          </a:p>
        </p:txBody>
      </p:sp>
    </p:spTree>
    <p:extLst>
      <p:ext uri="{BB962C8B-B14F-4D97-AF65-F5344CB8AC3E}">
        <p14:creationId xmlns:p14="http://schemas.microsoft.com/office/powerpoint/2010/main" val="15224832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A7D2101-1F6B-4EA2-AAB3-8378B4BB1EC1}" type="datetime1">
              <a:rPr lang="en-US" smtClean="0">
                <a:solidFill>
                  <a:srgbClr val="1F497D"/>
                </a:solidFill>
              </a:rPr>
              <a:pPr/>
              <a:t>1/27/2020</a:t>
            </a:fld>
            <a:endParaRPr lang="en-US" dirty="0">
              <a:solidFill>
                <a:srgbClr val="1F497D"/>
              </a:solidFill>
            </a:endParaRPr>
          </a:p>
        </p:txBody>
      </p:sp>
      <p:sp>
        <p:nvSpPr>
          <p:cNvPr id="6" name="Footer Placeholder 5"/>
          <p:cNvSpPr>
            <a:spLocks noGrp="1"/>
          </p:cNvSpPr>
          <p:nvPr>
            <p:ph type="ftr" sz="quarter" idx="11"/>
          </p:nvPr>
        </p:nvSpPr>
        <p:spPr/>
        <p:txBody>
          <a:bodyPr/>
          <a:lstStyle/>
          <a:p>
            <a:endParaRPr lang="en-US" dirty="0">
              <a:solidFill>
                <a:srgbClr val="1F497D"/>
              </a:solidFill>
            </a:endParaRPr>
          </a:p>
        </p:txBody>
      </p:sp>
      <p:sp>
        <p:nvSpPr>
          <p:cNvPr id="7" name="Slide Number Placeholder 6"/>
          <p:cNvSpPr>
            <a:spLocks noGrp="1"/>
          </p:cNvSpPr>
          <p:nvPr>
            <p:ph type="sldNum" sz="quarter" idx="12"/>
          </p:nvPr>
        </p:nvSpPr>
        <p:spPr/>
        <p:txBody>
          <a:bodyPr/>
          <a:lstStyle/>
          <a:p>
            <a:fld id="{356A72F1-C897-1647-9CE8-BFFB19418015}" type="slidenum">
              <a:rPr lang="en-US" smtClean="0">
                <a:solidFill>
                  <a:srgbClr val="1F497D"/>
                </a:solidFill>
              </a:rPr>
              <a:pPr/>
              <a:t>‹#›</a:t>
            </a:fld>
            <a:endParaRPr lang="en-US" dirty="0">
              <a:solidFill>
                <a:srgbClr val="1F497D"/>
              </a:solidFill>
            </a:endParaRPr>
          </a:p>
        </p:txBody>
      </p:sp>
      <p:sp>
        <p:nvSpPr>
          <p:cNvPr id="8" name="Title 7"/>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0610617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F126640-AE2A-436F-879D-BDDC1D40AB31}" type="datetime1">
              <a:rPr lang="en-US" smtClean="0">
                <a:solidFill>
                  <a:srgbClr val="1F497D"/>
                </a:solidFill>
              </a:rPr>
              <a:pPr/>
              <a:t>1/27/2020</a:t>
            </a:fld>
            <a:endParaRPr lang="en-US" dirty="0">
              <a:solidFill>
                <a:srgbClr val="1F497D"/>
              </a:solidFill>
            </a:endParaRPr>
          </a:p>
        </p:txBody>
      </p:sp>
      <p:sp>
        <p:nvSpPr>
          <p:cNvPr id="8" name="Footer Placeholder 7"/>
          <p:cNvSpPr>
            <a:spLocks noGrp="1"/>
          </p:cNvSpPr>
          <p:nvPr>
            <p:ph type="ftr" sz="quarter" idx="11"/>
          </p:nvPr>
        </p:nvSpPr>
        <p:spPr/>
        <p:txBody>
          <a:bodyPr/>
          <a:lstStyle/>
          <a:p>
            <a:endParaRPr lang="en-US" dirty="0">
              <a:solidFill>
                <a:srgbClr val="1F497D"/>
              </a:solidFill>
            </a:endParaRPr>
          </a:p>
        </p:txBody>
      </p:sp>
      <p:sp>
        <p:nvSpPr>
          <p:cNvPr id="9" name="Slide Number Placeholder 8"/>
          <p:cNvSpPr>
            <a:spLocks noGrp="1"/>
          </p:cNvSpPr>
          <p:nvPr>
            <p:ph type="sldNum" sz="quarter" idx="12"/>
          </p:nvPr>
        </p:nvSpPr>
        <p:spPr/>
        <p:txBody>
          <a:bodyPr/>
          <a:lstStyle/>
          <a:p>
            <a:fld id="{356A72F1-C897-1647-9CE8-BFFB19418015}" type="slidenum">
              <a:rPr lang="en-US" smtClean="0">
                <a:solidFill>
                  <a:srgbClr val="1F497D"/>
                </a:solidFill>
              </a:rPr>
              <a:pPr/>
              <a:t>‹#›</a:t>
            </a:fld>
            <a:endParaRPr lang="en-US" dirty="0">
              <a:solidFill>
                <a:srgbClr val="1F497D"/>
              </a:solidFill>
            </a:endParaRPr>
          </a:p>
        </p:txBody>
      </p:sp>
      <p:sp>
        <p:nvSpPr>
          <p:cNvPr id="10" name="Title 9"/>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632226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2747FE2-3719-4F83-9290-B19FA54C1EFF}" type="datetime1">
              <a:rPr lang="en-US" smtClean="0">
                <a:solidFill>
                  <a:srgbClr val="1F497D"/>
                </a:solidFill>
              </a:rPr>
              <a:pPr/>
              <a:t>1/27/2020</a:t>
            </a:fld>
            <a:endParaRPr lang="en-US" dirty="0">
              <a:solidFill>
                <a:srgbClr val="1F497D"/>
              </a:solidFill>
            </a:endParaRPr>
          </a:p>
        </p:txBody>
      </p:sp>
      <p:sp>
        <p:nvSpPr>
          <p:cNvPr id="4" name="Footer Placeholder 3"/>
          <p:cNvSpPr>
            <a:spLocks noGrp="1"/>
          </p:cNvSpPr>
          <p:nvPr>
            <p:ph type="ftr" sz="quarter" idx="11"/>
          </p:nvPr>
        </p:nvSpPr>
        <p:spPr/>
        <p:txBody>
          <a:bodyPr/>
          <a:lstStyle/>
          <a:p>
            <a:endParaRPr lang="en-US" dirty="0">
              <a:solidFill>
                <a:srgbClr val="1F497D"/>
              </a:solidFill>
            </a:endParaRPr>
          </a:p>
        </p:txBody>
      </p:sp>
      <p:sp>
        <p:nvSpPr>
          <p:cNvPr id="5" name="Slide Number Placeholder 4"/>
          <p:cNvSpPr>
            <a:spLocks noGrp="1"/>
          </p:cNvSpPr>
          <p:nvPr>
            <p:ph type="sldNum" sz="quarter" idx="12"/>
          </p:nvPr>
        </p:nvSpPr>
        <p:spPr/>
        <p:txBody>
          <a:bodyPr/>
          <a:lstStyle/>
          <a:p>
            <a:fld id="{356A72F1-C897-1647-9CE8-BFFB19418015}" type="slidenum">
              <a:rPr lang="en-US" smtClean="0">
                <a:solidFill>
                  <a:srgbClr val="1F497D"/>
                </a:solidFill>
              </a:rPr>
              <a:pPr/>
              <a:t>‹#›</a:t>
            </a:fld>
            <a:endParaRPr lang="en-US" dirty="0">
              <a:solidFill>
                <a:srgbClr val="1F497D"/>
              </a:solidFill>
            </a:endParaRPr>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7829166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white"/>
              </a:solidFill>
            </a:endParaRPr>
          </a:p>
        </p:txBody>
      </p:sp>
      <p:sp>
        <p:nvSpPr>
          <p:cNvPr id="2" name="Date Placeholder 1"/>
          <p:cNvSpPr>
            <a:spLocks noGrp="1"/>
          </p:cNvSpPr>
          <p:nvPr>
            <p:ph type="dt" sz="half" idx="10"/>
          </p:nvPr>
        </p:nvSpPr>
        <p:spPr/>
        <p:txBody>
          <a:bodyPr/>
          <a:lstStyle/>
          <a:p>
            <a:fld id="{137C97C5-2F6B-4A8F-957B-3AD8D985A564}" type="datetime1">
              <a:rPr lang="en-US" smtClean="0">
                <a:solidFill>
                  <a:srgbClr val="1F497D"/>
                </a:solidFill>
              </a:rPr>
              <a:pPr/>
              <a:t>1/27/2020</a:t>
            </a:fld>
            <a:endParaRPr lang="en-US" dirty="0">
              <a:solidFill>
                <a:srgbClr val="1F497D"/>
              </a:solidFill>
            </a:endParaRPr>
          </a:p>
        </p:txBody>
      </p:sp>
      <p:sp>
        <p:nvSpPr>
          <p:cNvPr id="3" name="Footer Placeholder 2"/>
          <p:cNvSpPr>
            <a:spLocks noGrp="1"/>
          </p:cNvSpPr>
          <p:nvPr>
            <p:ph type="ftr" sz="quarter" idx="11"/>
          </p:nvPr>
        </p:nvSpPr>
        <p:spPr/>
        <p:txBody>
          <a:bodyPr/>
          <a:lstStyle/>
          <a:p>
            <a:endParaRPr lang="en-US" dirty="0">
              <a:solidFill>
                <a:srgbClr val="1F497D"/>
              </a:solidFill>
            </a:endParaRPr>
          </a:p>
        </p:txBody>
      </p:sp>
      <p:sp>
        <p:nvSpPr>
          <p:cNvPr id="4" name="Slide Number Placeholder 3"/>
          <p:cNvSpPr>
            <a:spLocks noGrp="1"/>
          </p:cNvSpPr>
          <p:nvPr>
            <p:ph type="sldNum" sz="quarter" idx="12"/>
          </p:nvPr>
        </p:nvSpPr>
        <p:spPr/>
        <p:txBody>
          <a:bodyPr/>
          <a:lstStyle/>
          <a:p>
            <a:fld id="{356A72F1-C897-1647-9CE8-BFFB19418015}" type="slidenum">
              <a:rPr lang="en-US" smtClean="0">
                <a:solidFill>
                  <a:srgbClr val="1F497D"/>
                </a:solidFill>
              </a:rPr>
              <a:pPr/>
              <a:t>‹#›</a:t>
            </a:fld>
            <a:endParaRPr lang="en-US" dirty="0">
              <a:solidFill>
                <a:srgbClr val="1F497D"/>
              </a:solidFill>
            </a:endParaRPr>
          </a:p>
        </p:txBody>
      </p:sp>
    </p:spTree>
    <p:extLst>
      <p:ext uri="{BB962C8B-B14F-4D97-AF65-F5344CB8AC3E}">
        <p14:creationId xmlns:p14="http://schemas.microsoft.com/office/powerpoint/2010/main" val="10927272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white"/>
              </a:solidFill>
            </a:endParaRPr>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white"/>
              </a:solidFill>
            </a:endParaRPr>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white"/>
              </a:solidFill>
            </a:endParaRPr>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EBB9DA3-3443-4DA6-BE71-C1C4ACDE0BA9}" type="datetime1">
              <a:rPr lang="en-US" smtClean="0">
                <a:solidFill>
                  <a:srgbClr val="1F497D"/>
                </a:solidFill>
              </a:rPr>
              <a:pPr/>
              <a:t>1/27/2020</a:t>
            </a:fld>
            <a:endParaRPr lang="en-US" dirty="0">
              <a:solidFill>
                <a:srgbClr val="1F497D"/>
              </a:solidFill>
            </a:endParaRPr>
          </a:p>
        </p:txBody>
      </p:sp>
      <p:sp>
        <p:nvSpPr>
          <p:cNvPr id="6" name="Footer Placeholder 5"/>
          <p:cNvSpPr>
            <a:spLocks noGrp="1"/>
          </p:cNvSpPr>
          <p:nvPr>
            <p:ph type="ftr" sz="quarter" idx="11"/>
          </p:nvPr>
        </p:nvSpPr>
        <p:spPr/>
        <p:txBody>
          <a:bodyPr/>
          <a:lstStyle/>
          <a:p>
            <a:endParaRPr lang="en-US" dirty="0">
              <a:solidFill>
                <a:srgbClr val="1F497D"/>
              </a:solidFill>
            </a:endParaRPr>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2754ED01-E2A0-4C1E-8E21-014B99041579}" type="slidenum">
              <a:rPr lang="en-US" smtClean="0"/>
              <a:pPr/>
              <a:t>‹#›</a:t>
            </a:fld>
            <a:endParaRPr lang="en-US" dirty="0"/>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a:t>Click to edit Master title style</a:t>
            </a:r>
            <a:endParaRPr lang="en-US" dirty="0"/>
          </a:p>
        </p:txBody>
      </p:sp>
    </p:spTree>
    <p:extLst>
      <p:ext uri="{BB962C8B-B14F-4D97-AF65-F5344CB8AC3E}">
        <p14:creationId xmlns:p14="http://schemas.microsoft.com/office/powerpoint/2010/main" val="4198429718"/>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2F00BC-BBC2-4E25-977F-A477D19720C8}" type="datetimeFigureOut">
              <a:rPr lang="en-US" smtClean="0"/>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1C5829-BE53-49C0-A01E-F02A77AE6779}" type="slidenum">
              <a:rPr lang="en-US" smtClean="0"/>
              <a:t>‹#›</a:t>
            </a:fld>
            <a:endParaRPr lang="en-US"/>
          </a:p>
        </p:txBody>
      </p:sp>
    </p:spTree>
    <p:extLst>
      <p:ext uri="{BB962C8B-B14F-4D97-AF65-F5344CB8AC3E}">
        <p14:creationId xmlns:p14="http://schemas.microsoft.com/office/powerpoint/2010/main" val="24342801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white"/>
              </a:solidFill>
            </a:endParaRPr>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white"/>
              </a:solidFill>
            </a:endParaRPr>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B0B49C2-3F9A-47C8-8B88-30914B3E0B3F}" type="datetime1">
              <a:rPr lang="en-US" smtClean="0">
                <a:solidFill>
                  <a:srgbClr val="FFFFFF"/>
                </a:solidFill>
              </a:rPr>
              <a:pPr/>
              <a:t>1/27/2020</a:t>
            </a:fld>
            <a:endParaRPr lang="en-US" dirty="0">
              <a:solidFill>
                <a:srgbClr val="FFFFFF"/>
              </a:solidFill>
            </a:endParaRPr>
          </a:p>
        </p:txBody>
      </p:sp>
      <p:sp>
        <p:nvSpPr>
          <p:cNvPr id="6" name="Footer Placeholder 5"/>
          <p:cNvSpPr>
            <a:spLocks noGrp="1"/>
          </p:cNvSpPr>
          <p:nvPr>
            <p:ph type="ftr" sz="quarter" idx="11"/>
          </p:nvPr>
        </p:nvSpPr>
        <p:spPr/>
        <p:txBody>
          <a:bodyPr/>
          <a:lstStyle/>
          <a:p>
            <a:endParaRPr lang="en-US" dirty="0">
              <a:solidFill>
                <a:srgbClr val="FFFFFF"/>
              </a:solidFill>
            </a:endParaRPr>
          </a:p>
        </p:txBody>
      </p:sp>
      <p:sp>
        <p:nvSpPr>
          <p:cNvPr id="7" name="Slide Number Placeholder 6"/>
          <p:cNvSpPr>
            <a:spLocks noGrp="1"/>
          </p:cNvSpPr>
          <p:nvPr>
            <p:ph type="sldNum" sz="quarter" idx="12"/>
          </p:nvPr>
        </p:nvSpPr>
        <p:spPr/>
        <p:txBody>
          <a:bodyPr/>
          <a:lstStyle/>
          <a:p>
            <a:fld id="{356A72F1-C897-1647-9CE8-BFFB19418015}" type="slidenum">
              <a:rPr lang="en-US" smtClean="0">
                <a:solidFill>
                  <a:srgbClr val="FFFFFF"/>
                </a:solidFill>
              </a:rPr>
              <a:pPr/>
              <a:t>‹#›</a:t>
            </a:fld>
            <a:endParaRPr lang="en-US" dirty="0">
              <a:solidFill>
                <a:srgbClr val="FFFFFF"/>
              </a:solidFill>
            </a:endParaRPr>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a:t>Click to edit Master title style</a:t>
            </a:r>
            <a:endParaRPr lang="en-US" dirty="0"/>
          </a:p>
        </p:txBody>
      </p:sp>
    </p:spTree>
    <p:extLst>
      <p:ext uri="{BB962C8B-B14F-4D97-AF65-F5344CB8AC3E}">
        <p14:creationId xmlns:p14="http://schemas.microsoft.com/office/powerpoint/2010/main" val="730576527"/>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1D7D2C1-B42F-41B6-9576-1DD3D181C60D}" type="datetime1">
              <a:rPr lang="en-US" smtClean="0">
                <a:solidFill>
                  <a:srgbClr val="1F497D"/>
                </a:solidFill>
              </a:rPr>
              <a:pPr/>
              <a:t>1/27/2020</a:t>
            </a:fld>
            <a:endParaRPr lang="en-US" dirty="0">
              <a:solidFill>
                <a:srgbClr val="1F497D"/>
              </a:solidFill>
            </a:endParaRPr>
          </a:p>
        </p:txBody>
      </p:sp>
      <p:sp>
        <p:nvSpPr>
          <p:cNvPr id="5" name="Footer Placeholder 4"/>
          <p:cNvSpPr>
            <a:spLocks noGrp="1"/>
          </p:cNvSpPr>
          <p:nvPr>
            <p:ph type="ftr" sz="quarter" idx="11"/>
          </p:nvPr>
        </p:nvSpPr>
        <p:spPr/>
        <p:txBody>
          <a:bodyPr/>
          <a:lstStyle/>
          <a:p>
            <a:endParaRPr lang="en-US" dirty="0">
              <a:solidFill>
                <a:srgbClr val="1F497D"/>
              </a:solidFill>
            </a:endParaRPr>
          </a:p>
        </p:txBody>
      </p:sp>
      <p:sp>
        <p:nvSpPr>
          <p:cNvPr id="6" name="Slide Number Placeholder 5"/>
          <p:cNvSpPr>
            <a:spLocks noGrp="1"/>
          </p:cNvSpPr>
          <p:nvPr>
            <p:ph type="sldNum" sz="quarter" idx="12"/>
          </p:nvPr>
        </p:nvSpPr>
        <p:spPr/>
        <p:txBody>
          <a:bodyPr/>
          <a:lstStyle/>
          <a:p>
            <a:fld id="{356A72F1-C897-1647-9CE8-BFFB19418015}" type="slidenum">
              <a:rPr lang="en-US" smtClean="0">
                <a:solidFill>
                  <a:srgbClr val="1F497D"/>
                </a:solidFill>
              </a:rPr>
              <a:pPr/>
              <a:t>‹#›</a:t>
            </a:fld>
            <a:endParaRPr lang="en-US" dirty="0">
              <a:solidFill>
                <a:srgbClr val="1F497D"/>
              </a:solidFill>
            </a:endParaRPr>
          </a:p>
        </p:txBody>
      </p:sp>
    </p:spTree>
    <p:extLst>
      <p:ext uri="{BB962C8B-B14F-4D97-AF65-F5344CB8AC3E}">
        <p14:creationId xmlns:p14="http://schemas.microsoft.com/office/powerpoint/2010/main" val="2627490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white"/>
              </a:solidFill>
            </a:endParaRPr>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white"/>
              </a:solidFill>
            </a:endParaRPr>
          </a:p>
        </p:txBody>
      </p:sp>
      <p:sp>
        <p:nvSpPr>
          <p:cNvPr id="2" name="Vertical Title 1"/>
          <p:cNvSpPr>
            <a:spLocks noGrp="1"/>
          </p:cNvSpPr>
          <p:nvPr>
            <p:ph type="title" orient="vert"/>
          </p:nvPr>
        </p:nvSpPr>
        <p:spPr>
          <a:xfrm>
            <a:off x="7162800" y="274638"/>
            <a:ext cx="1676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C2C220-7E8E-4C14-8EFD-F00007C3A0F7}" type="datetime1">
              <a:rPr lang="en-US" smtClean="0">
                <a:solidFill>
                  <a:srgbClr val="1F497D"/>
                </a:solidFill>
              </a:rPr>
              <a:pPr/>
              <a:t>1/27/2020</a:t>
            </a:fld>
            <a:endParaRPr lang="en-US" dirty="0">
              <a:solidFill>
                <a:srgbClr val="1F497D"/>
              </a:solidFill>
            </a:endParaRPr>
          </a:p>
        </p:txBody>
      </p:sp>
      <p:sp>
        <p:nvSpPr>
          <p:cNvPr id="5" name="Footer Placeholder 4"/>
          <p:cNvSpPr>
            <a:spLocks noGrp="1"/>
          </p:cNvSpPr>
          <p:nvPr>
            <p:ph type="ftr" sz="quarter" idx="11"/>
          </p:nvPr>
        </p:nvSpPr>
        <p:spPr/>
        <p:txBody>
          <a:bodyPr/>
          <a:lstStyle/>
          <a:p>
            <a:endParaRPr lang="en-US" dirty="0">
              <a:solidFill>
                <a:srgbClr val="1F497D"/>
              </a:solidFill>
            </a:endParaRPr>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356A72F1-C897-1647-9CE8-BFFB19418015}"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9468929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92868" y="1"/>
            <a:ext cx="2571751" cy="6857999"/>
          </a:xfrm>
          <a:prstGeom prst="rect">
            <a:avLst/>
          </a:prstGeom>
        </p:spPr>
        <p:txBody>
          <a:bodyPr anchor="ctr"/>
          <a:lstStyle>
            <a:lvl1pPr>
              <a:defRPr sz="3600" b="1">
                <a:solidFill>
                  <a:schemeClr val="bg1"/>
                </a:solidFill>
                <a:latin typeface="+mn-lt"/>
              </a:defRPr>
            </a:lvl1pPr>
          </a:lstStyle>
          <a:p>
            <a:r>
              <a:rPr lang="en-US" dirty="0"/>
              <a:t>Click to edit Master title style</a:t>
            </a:r>
          </a:p>
        </p:txBody>
      </p:sp>
      <p:sp>
        <p:nvSpPr>
          <p:cNvPr id="4" name="Text Placeholder 3"/>
          <p:cNvSpPr>
            <a:spLocks noGrp="1"/>
          </p:cNvSpPr>
          <p:nvPr>
            <p:ph type="body" sz="quarter" idx="10"/>
          </p:nvPr>
        </p:nvSpPr>
        <p:spPr>
          <a:xfrm>
            <a:off x="2793207" y="57150"/>
            <a:ext cx="6279356" cy="6743700"/>
          </a:xfrm>
          <a:prstGeom prst="rect">
            <a:avLst/>
          </a:prstGeom>
        </p:spPr>
        <p:txBody>
          <a:bodyPr anchor="ctr"/>
          <a:lstStyle>
            <a:lvl1pPr>
              <a:defRPr sz="4400"/>
            </a:lvl1pPr>
            <a:lvl2pPr>
              <a:defRPr sz="4000"/>
            </a:lvl2pPr>
            <a:lvl3pPr>
              <a:defRPr sz="3600"/>
            </a:lvl3pPr>
            <a:lvl4pPr>
              <a:defRPr sz="3200"/>
            </a:lvl4pPr>
            <a:lvl5pPr>
              <a:defRPr sz="3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1"/>
          <p:cNvSpPr>
            <a:spLocks noGrp="1"/>
          </p:cNvSpPr>
          <p:nvPr>
            <p:ph type="sldNum" sz="quarter" idx="4"/>
          </p:nvPr>
        </p:nvSpPr>
        <p:spPr>
          <a:xfrm>
            <a:off x="7015163" y="642166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08F0EC-FC9C-4238-896F-44ACA83D863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8097914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8" name="Title 1"/>
          <p:cNvSpPr>
            <a:spLocks noGrp="1"/>
          </p:cNvSpPr>
          <p:nvPr>
            <p:ph type="title"/>
          </p:nvPr>
        </p:nvSpPr>
        <p:spPr>
          <a:xfrm>
            <a:off x="6443662" y="1"/>
            <a:ext cx="2571751" cy="6857999"/>
          </a:xfrm>
          <a:prstGeom prst="rect">
            <a:avLst/>
          </a:prstGeom>
        </p:spPr>
        <p:txBody>
          <a:bodyPr anchor="ctr"/>
          <a:lstStyle>
            <a:lvl1pPr>
              <a:defRPr sz="3600" b="1">
                <a:solidFill>
                  <a:schemeClr val="bg1"/>
                </a:solidFill>
                <a:latin typeface="+mn-lt"/>
              </a:defRPr>
            </a:lvl1pPr>
          </a:lstStyle>
          <a:p>
            <a:r>
              <a:rPr lang="en-US" dirty="0"/>
              <a:t>Click to edit Master title style</a:t>
            </a:r>
          </a:p>
        </p:txBody>
      </p:sp>
      <p:sp>
        <p:nvSpPr>
          <p:cNvPr id="9" name="Text Placeholder 3"/>
          <p:cNvSpPr>
            <a:spLocks noGrp="1"/>
          </p:cNvSpPr>
          <p:nvPr>
            <p:ph type="body" sz="quarter" idx="11"/>
          </p:nvPr>
        </p:nvSpPr>
        <p:spPr>
          <a:xfrm>
            <a:off x="-7144" y="57150"/>
            <a:ext cx="6329363" cy="6743700"/>
          </a:xfrm>
          <a:prstGeom prst="rect">
            <a:avLst/>
          </a:prstGeom>
        </p:spPr>
        <p:txBody>
          <a:bodyPr anchor="ctr"/>
          <a:lstStyle>
            <a:lvl1pPr>
              <a:defRPr sz="4400"/>
            </a:lvl1pPr>
            <a:lvl2pPr>
              <a:defRPr sz="4000"/>
            </a:lvl2pPr>
            <a:lvl3pPr>
              <a:defRPr sz="3600"/>
            </a:lvl3pPr>
            <a:lvl4pPr>
              <a:defRPr sz="3200"/>
            </a:lvl4pPr>
            <a:lvl5pPr>
              <a:defRPr sz="3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1"/>
          <p:cNvSpPr>
            <a:spLocks noGrp="1"/>
          </p:cNvSpPr>
          <p:nvPr>
            <p:ph type="sldNum" sz="quarter" idx="4"/>
          </p:nvPr>
        </p:nvSpPr>
        <p:spPr>
          <a:xfrm>
            <a:off x="7015163" y="642166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08F0EC-FC9C-4238-896F-44ACA83D863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571927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2F00BC-BBC2-4E25-977F-A477D19720C8}" type="datetimeFigureOut">
              <a:rPr lang="en-US" smtClean="0"/>
              <a:t>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1C5829-BE53-49C0-A01E-F02A77AE6779}" type="slidenum">
              <a:rPr lang="en-US" smtClean="0"/>
              <a:t>‹#›</a:t>
            </a:fld>
            <a:endParaRPr lang="en-US"/>
          </a:p>
        </p:txBody>
      </p:sp>
    </p:spTree>
    <p:extLst>
      <p:ext uri="{BB962C8B-B14F-4D97-AF65-F5344CB8AC3E}">
        <p14:creationId xmlns:p14="http://schemas.microsoft.com/office/powerpoint/2010/main" val="2104848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E2F00BC-BBC2-4E25-977F-A477D19720C8}" type="datetimeFigureOut">
              <a:rPr lang="en-US" smtClean="0"/>
              <a:t>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1C5829-BE53-49C0-A01E-F02A77AE6779}" type="slidenum">
              <a:rPr lang="en-US" smtClean="0"/>
              <a:t>‹#›</a:t>
            </a:fld>
            <a:endParaRPr lang="en-US"/>
          </a:p>
        </p:txBody>
      </p:sp>
    </p:spTree>
    <p:extLst>
      <p:ext uri="{BB962C8B-B14F-4D97-AF65-F5344CB8AC3E}">
        <p14:creationId xmlns:p14="http://schemas.microsoft.com/office/powerpoint/2010/main" val="1013810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E2F00BC-BBC2-4E25-977F-A477D19720C8}" type="datetimeFigureOut">
              <a:rPr lang="en-US" smtClean="0"/>
              <a:t>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1C5829-BE53-49C0-A01E-F02A77AE6779}" type="slidenum">
              <a:rPr lang="en-US" smtClean="0"/>
              <a:t>‹#›</a:t>
            </a:fld>
            <a:endParaRPr lang="en-US"/>
          </a:p>
        </p:txBody>
      </p:sp>
    </p:spTree>
    <p:extLst>
      <p:ext uri="{BB962C8B-B14F-4D97-AF65-F5344CB8AC3E}">
        <p14:creationId xmlns:p14="http://schemas.microsoft.com/office/powerpoint/2010/main" val="1950671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E2F00BC-BBC2-4E25-977F-A477D19720C8}" type="datetimeFigureOut">
              <a:rPr lang="en-US" smtClean="0"/>
              <a:t>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1C5829-BE53-49C0-A01E-F02A77AE6779}" type="slidenum">
              <a:rPr lang="en-US" smtClean="0"/>
              <a:t>‹#›</a:t>
            </a:fld>
            <a:endParaRPr lang="en-US"/>
          </a:p>
        </p:txBody>
      </p:sp>
    </p:spTree>
    <p:extLst>
      <p:ext uri="{BB962C8B-B14F-4D97-AF65-F5344CB8AC3E}">
        <p14:creationId xmlns:p14="http://schemas.microsoft.com/office/powerpoint/2010/main" val="3398609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2F00BC-BBC2-4E25-977F-A477D19720C8}" type="datetimeFigureOut">
              <a:rPr lang="en-US" smtClean="0"/>
              <a:t>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1C5829-BE53-49C0-A01E-F02A77AE6779}" type="slidenum">
              <a:rPr lang="en-US" smtClean="0"/>
              <a:t>‹#›</a:t>
            </a:fld>
            <a:endParaRPr lang="en-US"/>
          </a:p>
        </p:txBody>
      </p:sp>
    </p:spTree>
    <p:extLst>
      <p:ext uri="{BB962C8B-B14F-4D97-AF65-F5344CB8AC3E}">
        <p14:creationId xmlns:p14="http://schemas.microsoft.com/office/powerpoint/2010/main" val="3048547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2F00BC-BBC2-4E25-977F-A477D19720C8}" type="datetimeFigureOut">
              <a:rPr lang="en-US" smtClean="0"/>
              <a:t>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1C5829-BE53-49C0-A01E-F02A77AE6779}" type="slidenum">
              <a:rPr lang="en-US" smtClean="0"/>
              <a:t>‹#›</a:t>
            </a:fld>
            <a:endParaRPr lang="en-US"/>
          </a:p>
        </p:txBody>
      </p:sp>
    </p:spTree>
    <p:extLst>
      <p:ext uri="{BB962C8B-B14F-4D97-AF65-F5344CB8AC3E}">
        <p14:creationId xmlns:p14="http://schemas.microsoft.com/office/powerpoint/2010/main" val="3445550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2F00BC-BBC2-4E25-977F-A477D19720C8}" type="datetimeFigureOut">
              <a:rPr lang="en-US" smtClean="0"/>
              <a:t>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1C5829-BE53-49C0-A01E-F02A77AE6779}" type="slidenum">
              <a:rPr lang="en-US" smtClean="0"/>
              <a:t>‹#›</a:t>
            </a:fld>
            <a:endParaRPr lang="en-US"/>
          </a:p>
        </p:txBody>
      </p:sp>
    </p:spTree>
    <p:extLst>
      <p:ext uri="{BB962C8B-B14F-4D97-AF65-F5344CB8AC3E}">
        <p14:creationId xmlns:p14="http://schemas.microsoft.com/office/powerpoint/2010/main" val="8237828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2F00BC-BBC2-4E25-977F-A477D19720C8}" type="datetimeFigureOut">
              <a:rPr lang="en-US" smtClean="0"/>
              <a:t>2/3/2020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1C5829-BE53-49C0-A01E-F02A77AE6779}" type="slidenum">
              <a:rPr lang="en-US" smtClean="0"/>
              <a:t>‹#›</a:t>
            </a:fld>
            <a:endParaRPr lang="en-US"/>
          </a:p>
        </p:txBody>
      </p:sp>
    </p:spTree>
    <p:extLst>
      <p:ext uri="{BB962C8B-B14F-4D97-AF65-F5344CB8AC3E}">
        <p14:creationId xmlns:p14="http://schemas.microsoft.com/office/powerpoint/2010/main" val="22261932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white"/>
              </a:solidFill>
            </a:endParaRPr>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white"/>
              </a:solidFill>
            </a:endParaRPr>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pPr defTabSz="457200"/>
            <a:fld id="{DE3078E3-BBF3-4149-A2E3-F3F22E874E47}" type="datetime1">
              <a:rPr lang="en-US" smtClean="0">
                <a:solidFill>
                  <a:srgbClr val="1F497D"/>
                </a:solidFill>
              </a:rPr>
              <a:pPr defTabSz="457200"/>
              <a:t>1/27/2020</a:t>
            </a:fld>
            <a:endParaRPr lang="en-US" dirty="0">
              <a:solidFill>
                <a:srgbClr val="1F497D"/>
              </a:solidFill>
            </a:endParaRPr>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pPr defTabSz="457200"/>
            <a:endParaRPr lang="en-US" dirty="0">
              <a:solidFill>
                <a:srgbClr val="1F497D"/>
              </a:solidFill>
            </a:endParaRPr>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pPr defTabSz="457200"/>
            <a:fld id="{356A72F1-C897-1647-9CE8-BFFB19418015}" type="slidenum">
              <a:rPr lang="en-US" smtClean="0">
                <a:solidFill>
                  <a:srgbClr val="1F497D"/>
                </a:solidFill>
              </a:rPr>
              <a:pPr defTabSz="457200"/>
              <a:t>‹#›</a:t>
            </a:fld>
            <a:endParaRPr lang="en-US" dirty="0">
              <a:solidFill>
                <a:srgbClr val="1F497D"/>
              </a:solidFill>
            </a:endParaRPr>
          </a:p>
        </p:txBody>
      </p:sp>
    </p:spTree>
    <p:extLst>
      <p:ext uri="{BB962C8B-B14F-4D97-AF65-F5344CB8AC3E}">
        <p14:creationId xmlns:p14="http://schemas.microsoft.com/office/powerpoint/2010/main" val="37418757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ftr="0" dt="0"/>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68751" y="159360"/>
            <a:ext cx="6680105" cy="2675021"/>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sp>
        <p:nvSpPr>
          <p:cNvPr id="8" name="Rectangle 7"/>
          <p:cNvSpPr/>
          <p:nvPr/>
        </p:nvSpPr>
        <p:spPr>
          <a:xfrm>
            <a:off x="164592" y="1793637"/>
            <a:ext cx="6684264" cy="12424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a:solidFill>
                <a:prstClr val="white"/>
              </a:solidFill>
            </a:endParaRPr>
          </a:p>
        </p:txBody>
      </p:sp>
      <p:sp>
        <p:nvSpPr>
          <p:cNvPr id="2" name="Content Placeholder 1"/>
          <p:cNvSpPr>
            <a:spLocks noGrp="1"/>
          </p:cNvSpPr>
          <p:nvPr>
            <p:ph type="subTitle" idx="1"/>
          </p:nvPr>
        </p:nvSpPr>
        <p:spPr/>
        <p:txBody>
          <a:bodyPr/>
          <a:lstStyle/>
          <a:p>
            <a:r>
              <a:rPr lang="en-US" dirty="0">
                <a:latin typeface="Book Antiqua" panose="02040602050305030304" pitchFamily="18" charset="0"/>
              </a:rPr>
              <a:t>Measuring College and Career Readiness</a:t>
            </a:r>
          </a:p>
        </p:txBody>
      </p:sp>
      <p:sp>
        <p:nvSpPr>
          <p:cNvPr id="3" name="Slide Number Placeholder 2"/>
          <p:cNvSpPr>
            <a:spLocks noGrp="1"/>
          </p:cNvSpPr>
          <p:nvPr>
            <p:ph type="sldNum" sz="quarter" idx="11"/>
          </p:nvPr>
        </p:nvSpPr>
        <p:spPr/>
        <p:txBody>
          <a:bodyPr/>
          <a:lstStyle/>
          <a:p>
            <a:fld id="{356A72F1-C897-1647-9CE8-BFFB19418015}" type="slidenum">
              <a:rPr lang="en-US" smtClean="0"/>
              <a:pPr/>
              <a:t>1</a:t>
            </a:fld>
            <a:endParaRPr lang="en-US"/>
          </a:p>
        </p:txBody>
      </p:sp>
      <p:sp>
        <p:nvSpPr>
          <p:cNvPr id="4" name="Title 3"/>
          <p:cNvSpPr>
            <a:spLocks noGrp="1"/>
          </p:cNvSpPr>
          <p:nvPr>
            <p:ph type="title"/>
          </p:nvPr>
        </p:nvSpPr>
        <p:spPr/>
        <p:txBody>
          <a:bodyPr/>
          <a:lstStyle/>
          <a:p>
            <a:r>
              <a:rPr lang="en-US" dirty="0" smtClean="0"/>
              <a:t> </a:t>
            </a:r>
            <a:endParaRPr lang="en-US" dirty="0"/>
          </a:p>
        </p:txBody>
      </p:sp>
      <p:sp>
        <p:nvSpPr>
          <p:cNvPr id="5" name="Rectangle 4"/>
          <p:cNvSpPr/>
          <p:nvPr/>
        </p:nvSpPr>
        <p:spPr>
          <a:xfrm>
            <a:off x="-19051" y="-27941"/>
            <a:ext cx="7072745" cy="2862322"/>
          </a:xfrm>
          <a:prstGeom prst="rect">
            <a:avLst/>
          </a:prstGeom>
        </p:spPr>
        <p:txBody>
          <a:bodyPr wrap="square">
            <a:spAutoFit/>
          </a:bodyPr>
          <a:lstStyle/>
          <a:p>
            <a:pPr algn="ctr" defTabSz="457200"/>
            <a:r>
              <a:rPr lang="en-US" sz="3600" dirty="0">
                <a:solidFill>
                  <a:prstClr val="white"/>
                </a:solidFill>
              </a:rPr>
              <a:t/>
            </a:r>
            <a:br>
              <a:rPr lang="en-US" sz="3600" dirty="0">
                <a:solidFill>
                  <a:prstClr val="white"/>
                </a:solidFill>
              </a:rPr>
            </a:br>
            <a:r>
              <a:rPr lang="en-US" sz="3300" b="1" dirty="0">
                <a:solidFill>
                  <a:srgbClr val="1F497D"/>
                </a:solidFill>
                <a:latin typeface="Book Antiqua" panose="02040602050305030304" pitchFamily="18" charset="0"/>
              </a:rPr>
              <a:t>WALDWICK PUBLIC SCHOOLS</a:t>
            </a:r>
          </a:p>
          <a:p>
            <a:pPr algn="ctr" defTabSz="457200"/>
            <a:r>
              <a:rPr lang="en-US" sz="3300" dirty="0">
                <a:solidFill>
                  <a:srgbClr val="1F497D"/>
                </a:solidFill>
                <a:latin typeface="Book Antiqua" panose="02040602050305030304" pitchFamily="18" charset="0"/>
              </a:rPr>
              <a:t>District Testing Report</a:t>
            </a:r>
            <a:r>
              <a:rPr lang="en-US" sz="3600" dirty="0">
                <a:solidFill>
                  <a:srgbClr val="F79646">
                    <a:lumMod val="75000"/>
                  </a:srgbClr>
                </a:solidFill>
              </a:rPr>
              <a:t/>
            </a:r>
            <a:br>
              <a:rPr lang="en-US" sz="3600" dirty="0">
                <a:solidFill>
                  <a:srgbClr val="F79646">
                    <a:lumMod val="75000"/>
                  </a:srgbClr>
                </a:solidFill>
              </a:rPr>
            </a:br>
            <a:endParaRPr lang="en-US" sz="3600" dirty="0">
              <a:solidFill>
                <a:srgbClr val="F79646">
                  <a:lumMod val="75000"/>
                </a:srgbClr>
              </a:solidFill>
            </a:endParaRPr>
          </a:p>
          <a:p>
            <a:pPr algn="ctr" defTabSz="457200"/>
            <a:r>
              <a:rPr lang="en-US" sz="3600" dirty="0">
                <a:solidFill>
                  <a:prstClr val="white"/>
                </a:solidFill>
                <a:latin typeface="Book Antiqua" panose="02040602050305030304" pitchFamily="18" charset="0"/>
              </a:rPr>
              <a:t>2018- 2019</a:t>
            </a:r>
            <a:endParaRPr lang="en-US" sz="3600" dirty="0">
              <a:solidFill>
                <a:prstClr val="white"/>
              </a:solidFill>
              <a:latin typeface="Book Antiqua" panose="02040602050305030304" pitchFamily="18" charset="0"/>
            </a:endParaRPr>
          </a:p>
        </p:txBody>
      </p:sp>
      <p:pic>
        <p:nvPicPr>
          <p:cNvPr id="1026" name="Picture 2" descr="Waldwick School District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16099" y="3613934"/>
            <a:ext cx="2381250" cy="2571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23096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042261336"/>
              </p:ext>
            </p:extLst>
          </p:nvPr>
        </p:nvGraphicFramePr>
        <p:xfrm>
          <a:off x="193963" y="1540811"/>
          <a:ext cx="4806661" cy="2145363"/>
        </p:xfrm>
        <a:graphic>
          <a:graphicData uri="http://schemas.openxmlformats.org/drawingml/2006/table">
            <a:tbl>
              <a:tblPr/>
              <a:tblGrid>
                <a:gridCol w="659913">
                  <a:extLst>
                    <a:ext uri="{9D8B030D-6E8A-4147-A177-3AD203B41FA5}">
                      <a16:colId xmlns="" xmlns:a16="http://schemas.microsoft.com/office/drawing/2014/main" val="20000"/>
                    </a:ext>
                  </a:extLst>
                </a:gridCol>
                <a:gridCol w="489901">
                  <a:extLst>
                    <a:ext uri="{9D8B030D-6E8A-4147-A177-3AD203B41FA5}">
                      <a16:colId xmlns="" xmlns:a16="http://schemas.microsoft.com/office/drawing/2014/main" val="20001"/>
                    </a:ext>
                  </a:extLst>
                </a:gridCol>
                <a:gridCol w="457885">
                  <a:extLst>
                    <a:ext uri="{9D8B030D-6E8A-4147-A177-3AD203B41FA5}">
                      <a16:colId xmlns="" xmlns:a16="http://schemas.microsoft.com/office/drawing/2014/main" val="20002"/>
                    </a:ext>
                  </a:extLst>
                </a:gridCol>
                <a:gridCol w="546382">
                  <a:extLst>
                    <a:ext uri="{9D8B030D-6E8A-4147-A177-3AD203B41FA5}">
                      <a16:colId xmlns="" xmlns:a16="http://schemas.microsoft.com/office/drawing/2014/main" val="20003"/>
                    </a:ext>
                  </a:extLst>
                </a:gridCol>
                <a:gridCol w="545798">
                  <a:extLst>
                    <a:ext uri="{9D8B030D-6E8A-4147-A177-3AD203B41FA5}">
                      <a16:colId xmlns="" xmlns:a16="http://schemas.microsoft.com/office/drawing/2014/main" val="20004"/>
                    </a:ext>
                  </a:extLst>
                </a:gridCol>
                <a:gridCol w="513049">
                  <a:extLst>
                    <a:ext uri="{9D8B030D-6E8A-4147-A177-3AD203B41FA5}">
                      <a16:colId xmlns="" xmlns:a16="http://schemas.microsoft.com/office/drawing/2014/main" val="20005"/>
                    </a:ext>
                  </a:extLst>
                </a:gridCol>
                <a:gridCol w="523967">
                  <a:extLst>
                    <a:ext uri="{9D8B030D-6E8A-4147-A177-3AD203B41FA5}">
                      <a16:colId xmlns="" xmlns:a16="http://schemas.microsoft.com/office/drawing/2014/main" val="20006"/>
                    </a:ext>
                  </a:extLst>
                </a:gridCol>
                <a:gridCol w="534883">
                  <a:extLst>
                    <a:ext uri="{9D8B030D-6E8A-4147-A177-3AD203B41FA5}">
                      <a16:colId xmlns="" xmlns:a16="http://schemas.microsoft.com/office/drawing/2014/main" val="20007"/>
                    </a:ext>
                  </a:extLst>
                </a:gridCol>
                <a:gridCol w="534883">
                  <a:extLst>
                    <a:ext uri="{9D8B030D-6E8A-4147-A177-3AD203B41FA5}">
                      <a16:colId xmlns="" xmlns:a16="http://schemas.microsoft.com/office/drawing/2014/main" val="20008"/>
                    </a:ext>
                  </a:extLst>
                </a:gridCol>
              </a:tblGrid>
              <a:tr h="471927">
                <a:tc>
                  <a:txBody>
                    <a:bodyPr/>
                    <a:lstStyle/>
                    <a:p>
                      <a:pPr algn="ctr" fontAlgn="b"/>
                      <a:r>
                        <a:rPr lang="en-US" sz="1400" b="1" i="0" u="none" strike="noStrike" dirty="0">
                          <a:solidFill>
                            <a:srgbClr val="000000"/>
                          </a:solidFill>
                          <a:effectLst/>
                          <a:latin typeface="+mn-lt"/>
                        </a:rPr>
                        <a:t>Grade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gridSpan="4">
                  <a:txBody>
                    <a:bodyPr/>
                    <a:lstStyle/>
                    <a:p>
                      <a:pPr algn="ctr" fontAlgn="b"/>
                      <a:r>
                        <a:rPr lang="en-US" sz="1400" b="1" i="0" u="none" strike="noStrike" dirty="0">
                          <a:solidFill>
                            <a:srgbClr val="000000"/>
                          </a:solidFill>
                          <a:effectLst/>
                          <a:latin typeface="+mn-lt"/>
                        </a:rPr>
                        <a:t>District </a:t>
                      </a:r>
                      <a:endParaRPr lang="en-US" sz="1400" b="1" i="0" u="none" strike="noStrike" baseline="0" dirty="0" smtClean="0">
                        <a:solidFill>
                          <a:srgbClr val="000000"/>
                        </a:solidFill>
                        <a:effectLst/>
                        <a:latin typeface="+mn-lt"/>
                      </a:endParaRPr>
                    </a:p>
                    <a:p>
                      <a:pPr algn="ctr" fontAlgn="b"/>
                      <a:r>
                        <a:rPr lang="en-US" sz="1100" b="0" i="0" u="none" strike="noStrike" dirty="0" smtClean="0">
                          <a:solidFill>
                            <a:srgbClr val="000000"/>
                          </a:solidFill>
                          <a:effectLst/>
                          <a:latin typeface="+mn-lt"/>
                        </a:rPr>
                        <a:t>% &gt;= </a:t>
                      </a:r>
                      <a:r>
                        <a:rPr lang="en-US" sz="1100" b="0" i="0" u="none" strike="noStrike" dirty="0">
                          <a:solidFill>
                            <a:srgbClr val="000000"/>
                          </a:solidFill>
                          <a:effectLst/>
                          <a:latin typeface="+mn-lt"/>
                        </a:rPr>
                        <a:t>Level 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hMerge="1">
                  <a:txBody>
                    <a:bodyPr/>
                    <a:lstStyle/>
                    <a:p>
                      <a:endParaRPr lang="en-US"/>
                    </a:p>
                  </a:txBody>
                  <a:tcPr/>
                </a:tc>
                <a:tc hMerge="1">
                  <a:txBody>
                    <a:bodyPr/>
                    <a:lstStyle/>
                    <a:p>
                      <a:endParaRPr lang="en-US"/>
                    </a:p>
                  </a:txBody>
                  <a:tcPr/>
                </a:tc>
                <a:tc hMerge="1">
                  <a:txBody>
                    <a:bodyPr/>
                    <a:lstStyle/>
                    <a:p>
                      <a:pPr algn="ctr" fontAlgn="b"/>
                      <a:endParaRPr lang="en-US" sz="11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gridSpan="4">
                  <a:txBody>
                    <a:bodyPr/>
                    <a:lstStyle/>
                    <a:p>
                      <a:pPr algn="ctr" fontAlgn="b"/>
                      <a:r>
                        <a:rPr lang="en-US" sz="1400" b="1" i="0" u="none" strike="noStrike" dirty="0">
                          <a:solidFill>
                            <a:srgbClr val="000000"/>
                          </a:solidFill>
                          <a:effectLst/>
                          <a:latin typeface="+mn-lt"/>
                        </a:rPr>
                        <a:t>NJ</a:t>
                      </a:r>
                      <a:r>
                        <a:rPr lang="en-US" sz="1100" b="0" i="0" u="none" strike="noStrike" dirty="0">
                          <a:solidFill>
                            <a:srgbClr val="000000"/>
                          </a:solidFill>
                          <a:effectLst/>
                          <a:latin typeface="+mn-lt"/>
                        </a:rPr>
                        <a:t>                     </a:t>
                      </a:r>
                      <a:endParaRPr lang="en-US" sz="1100" b="0" i="0" u="none" strike="noStrike" dirty="0" smtClean="0">
                        <a:solidFill>
                          <a:srgbClr val="000000"/>
                        </a:solidFill>
                        <a:effectLst/>
                        <a:latin typeface="+mn-lt"/>
                      </a:endParaRPr>
                    </a:p>
                    <a:p>
                      <a:pPr algn="ctr" fontAlgn="b"/>
                      <a:r>
                        <a:rPr lang="en-US" sz="1100" b="0" i="0" u="none" strike="noStrike" dirty="0" smtClean="0">
                          <a:solidFill>
                            <a:srgbClr val="000000"/>
                          </a:solidFill>
                          <a:effectLst/>
                          <a:latin typeface="+mn-lt"/>
                        </a:rPr>
                        <a:t>% &gt;= </a:t>
                      </a:r>
                      <a:r>
                        <a:rPr lang="en-US" sz="1100" b="0" i="0" u="none" strike="noStrike" dirty="0">
                          <a:solidFill>
                            <a:srgbClr val="000000"/>
                          </a:solidFill>
                          <a:effectLst/>
                          <a:latin typeface="+mn-lt"/>
                        </a:rPr>
                        <a:t>Level 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hMerge="1">
                  <a:txBody>
                    <a:bodyPr/>
                    <a:lstStyle/>
                    <a:p>
                      <a:endParaRPr lang="en-US"/>
                    </a:p>
                  </a:txBody>
                  <a:tcPr/>
                </a:tc>
                <a:tc hMerge="1">
                  <a:txBody>
                    <a:bodyPr/>
                    <a:lstStyle/>
                    <a:p>
                      <a:endParaRPr lang="en-US"/>
                    </a:p>
                  </a:txBody>
                  <a:tcPr/>
                </a:tc>
                <a:tc hMerge="1">
                  <a:txBody>
                    <a:bodyPr/>
                    <a:lstStyle/>
                    <a:p>
                      <a:pPr algn="ctr" fontAlgn="b"/>
                      <a:endParaRPr lang="en-US" sz="11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extLst>
                  <a:ext uri="{0D108BD9-81ED-4DB2-BD59-A6C34878D82A}">
                    <a16:rowId xmlns="" xmlns:a16="http://schemas.microsoft.com/office/drawing/2014/main" val="10000"/>
                  </a:ext>
                </a:extLst>
              </a:tr>
              <a:tr h="418359">
                <a:tc>
                  <a:txBody>
                    <a:bodyPr/>
                    <a:lstStyle/>
                    <a:p>
                      <a:pPr algn="ctr" fontAlgn="b"/>
                      <a:r>
                        <a:rPr lang="en-US" sz="1400" b="1" i="0" u="none" strike="noStrike" dirty="0">
                          <a:solidFill>
                            <a:srgbClr val="000000"/>
                          </a:solidFill>
                          <a:effectLst/>
                          <a:latin typeface="+mn-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1" u="none" strike="noStrike" dirty="0" smtClean="0">
                          <a:solidFill>
                            <a:srgbClr val="000000"/>
                          </a:solidFill>
                          <a:effectLst/>
                          <a:latin typeface="+mn-lt"/>
                        </a:rPr>
                        <a:t>15-16</a:t>
                      </a:r>
                      <a:endParaRPr lang="en-US" sz="1000" b="0" i="1"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u="none" strike="noStrike" dirty="0" smtClean="0">
                        <a:solidFill>
                          <a:srgbClr val="000000"/>
                        </a:solidFill>
                        <a:effectLst/>
                        <a:latin typeface="+mn-lt"/>
                      </a:endParaRPr>
                    </a:p>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u="none" strike="noStrike" dirty="0" smtClean="0">
                          <a:solidFill>
                            <a:srgbClr val="000000"/>
                          </a:solidFill>
                          <a:effectLst/>
                          <a:latin typeface="+mn-lt"/>
                        </a:rPr>
                        <a:t>16-17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u="none" strike="noStrike" dirty="0" smtClean="0">
                          <a:solidFill>
                            <a:srgbClr val="000000"/>
                          </a:solidFill>
                          <a:effectLst/>
                          <a:latin typeface="+mn-lt"/>
                        </a:rPr>
                        <a:t>17-18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u="none" strike="noStrike" dirty="0" smtClean="0">
                          <a:solidFill>
                            <a:srgbClr val="000000"/>
                          </a:solidFill>
                          <a:effectLst/>
                          <a:latin typeface="+mn-lt"/>
                        </a:rPr>
                        <a:t>18-19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000" b="0" i="1" u="none" strike="noStrike" dirty="0" smtClean="0">
                          <a:solidFill>
                            <a:srgbClr val="000000"/>
                          </a:solidFill>
                          <a:effectLst/>
                          <a:latin typeface="+mn-lt"/>
                        </a:rPr>
                        <a:t>15-16</a:t>
                      </a:r>
                      <a:endParaRPr lang="en-US" sz="1000" b="0" i="1"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u="none" strike="noStrike" dirty="0" smtClean="0">
                        <a:solidFill>
                          <a:srgbClr val="000000"/>
                        </a:solidFill>
                        <a:effectLst/>
                        <a:latin typeface="+mn-lt"/>
                      </a:endParaRPr>
                    </a:p>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u="none" strike="noStrike" dirty="0" smtClean="0">
                          <a:solidFill>
                            <a:srgbClr val="000000"/>
                          </a:solidFill>
                          <a:effectLst/>
                          <a:latin typeface="+mn-lt"/>
                        </a:rPr>
                        <a:t>16-17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u="none" strike="noStrike" dirty="0" smtClean="0">
                          <a:solidFill>
                            <a:srgbClr val="000000"/>
                          </a:solidFill>
                          <a:effectLst/>
                          <a:latin typeface="+mn-lt"/>
                        </a:rPr>
                        <a:t>17-18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1" u="none" strike="noStrike" dirty="0" smtClean="0">
                          <a:solidFill>
                            <a:srgbClr val="000000"/>
                          </a:solidFill>
                          <a:effectLst/>
                          <a:latin typeface="+mn-lt"/>
                        </a:rPr>
                        <a:t>18-19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418359">
                <a:tc>
                  <a:txBody>
                    <a:bodyPr/>
                    <a:lstStyle/>
                    <a:p>
                      <a:pPr algn="ctr" fontAlgn="b"/>
                      <a:r>
                        <a:rPr lang="en-US" sz="1400" b="0" i="0" u="none" strike="noStrike" dirty="0">
                          <a:solidFill>
                            <a:srgbClr val="000000"/>
                          </a:solidFill>
                          <a:effectLst/>
                          <a:latin typeface="+mn-lt"/>
                        </a:rPr>
                        <a:t>Grade </a:t>
                      </a:r>
                      <a:r>
                        <a:rPr lang="en-US" sz="1400" b="0" i="0" u="none" strike="noStrike" dirty="0" smtClean="0">
                          <a:solidFill>
                            <a:srgbClr val="000000"/>
                          </a:solidFill>
                          <a:effectLst/>
                          <a:latin typeface="+mn-lt"/>
                        </a:rPr>
                        <a:t>6</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j-lt"/>
                        </a:rPr>
                        <a:t>60%</a:t>
                      </a:r>
                      <a:endParaRPr lang="en-US" sz="1400" b="0" i="0" u="none" strike="noStrike" dirty="0">
                        <a:solidFill>
                          <a:srgbClr val="000000"/>
                        </a:solidFill>
                        <a:effectLst/>
                        <a:latin typeface="+mj-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61%</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55%</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77%</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j-lt"/>
                        </a:rPr>
                        <a:t>52%</a:t>
                      </a:r>
                      <a:endParaRPr lang="en-US" sz="1400" b="0" i="0" u="none" strike="noStrike" dirty="0">
                        <a:solidFill>
                          <a:srgbClr val="000000"/>
                        </a:solidFill>
                        <a:effectLst/>
                        <a:latin typeface="+mj-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53%</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56%</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400" dirty="0" smtClean="0"/>
                        <a:t>56%</a:t>
                      </a:r>
                      <a:endParaRPr lang="en-US" sz="1400" dirty="0"/>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418359">
                <a:tc>
                  <a:txBody>
                    <a:bodyPr/>
                    <a:lstStyle/>
                    <a:p>
                      <a:pPr algn="ctr" fontAlgn="b"/>
                      <a:r>
                        <a:rPr lang="en-US" sz="1400" b="0" i="0" u="none" strike="noStrike" dirty="0">
                          <a:solidFill>
                            <a:srgbClr val="000000"/>
                          </a:solidFill>
                          <a:effectLst/>
                          <a:latin typeface="+mn-lt"/>
                        </a:rPr>
                        <a:t>Grade </a:t>
                      </a:r>
                      <a:r>
                        <a:rPr lang="en-US" sz="1400" b="0" i="0" u="none" strike="noStrike" dirty="0" smtClean="0">
                          <a:solidFill>
                            <a:srgbClr val="000000"/>
                          </a:solidFill>
                          <a:effectLst/>
                          <a:latin typeface="+mn-lt"/>
                        </a:rPr>
                        <a:t>7</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j-lt"/>
                        </a:rPr>
                        <a:t>75%</a:t>
                      </a:r>
                      <a:endParaRPr lang="en-US" sz="1400" b="0" i="0" u="none" strike="noStrike" dirty="0">
                        <a:solidFill>
                          <a:srgbClr val="000000"/>
                        </a:solidFill>
                        <a:effectLst/>
                        <a:latin typeface="+mj-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72%</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60%</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78%</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j-lt"/>
                        </a:rPr>
                        <a:t>56%</a:t>
                      </a:r>
                      <a:endParaRPr lang="en-US" sz="1400" b="0" i="0" u="none" strike="noStrike" dirty="0">
                        <a:solidFill>
                          <a:srgbClr val="000000"/>
                        </a:solidFill>
                        <a:effectLst/>
                        <a:latin typeface="+mj-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59%</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63%</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400" dirty="0" smtClean="0"/>
                        <a:t>63%</a:t>
                      </a:r>
                      <a:endParaRPr lang="en-US" sz="1400" dirty="0"/>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418359">
                <a:tc>
                  <a:txBody>
                    <a:bodyPr/>
                    <a:lstStyle/>
                    <a:p>
                      <a:pPr algn="ctr" fontAlgn="b"/>
                      <a:r>
                        <a:rPr lang="en-US" sz="1400" b="0" i="0" u="none" strike="noStrike" dirty="0">
                          <a:solidFill>
                            <a:srgbClr val="000000"/>
                          </a:solidFill>
                          <a:effectLst/>
                          <a:latin typeface="+mn-lt"/>
                        </a:rPr>
                        <a:t>Grade </a:t>
                      </a:r>
                      <a:r>
                        <a:rPr lang="en-US" sz="1400" b="0" i="0" u="none" strike="noStrike" dirty="0" smtClean="0">
                          <a:solidFill>
                            <a:srgbClr val="000000"/>
                          </a:solidFill>
                          <a:effectLst/>
                          <a:latin typeface="+mn-lt"/>
                        </a:rPr>
                        <a:t>8</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j-lt"/>
                        </a:rPr>
                        <a:t>53%</a:t>
                      </a:r>
                      <a:endParaRPr lang="en-US" sz="1400" b="0" i="0" u="none" strike="noStrike" dirty="0">
                        <a:solidFill>
                          <a:srgbClr val="000000"/>
                        </a:solidFill>
                        <a:effectLst/>
                        <a:latin typeface="+mj-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80%</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70%</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80%</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j-lt"/>
                        </a:rPr>
                        <a:t>55%</a:t>
                      </a:r>
                      <a:endParaRPr lang="en-US" sz="1400" b="0" i="0" u="none" strike="noStrike" dirty="0">
                        <a:solidFill>
                          <a:srgbClr val="000000"/>
                        </a:solidFill>
                        <a:effectLst/>
                        <a:latin typeface="+mj-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59%</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60%</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400" dirty="0" smtClean="0"/>
                        <a:t>63%</a:t>
                      </a:r>
                      <a:endParaRPr lang="en-US" sz="1400" dirty="0"/>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bl>
          </a:graphicData>
        </a:graphic>
      </p:graphicFrame>
      <p:sp>
        <p:nvSpPr>
          <p:cNvPr id="3" name="Slide Number Placeholder 2"/>
          <p:cNvSpPr>
            <a:spLocks noGrp="1"/>
          </p:cNvSpPr>
          <p:nvPr>
            <p:ph type="sldNum" sz="quarter" idx="12"/>
          </p:nvPr>
        </p:nvSpPr>
        <p:spPr/>
        <p:txBody>
          <a:bodyPr/>
          <a:lstStyle/>
          <a:p>
            <a:fld id="{356A72F1-C897-1647-9CE8-BFFB19418015}" type="slidenum">
              <a:rPr lang="en-US" smtClean="0">
                <a:solidFill>
                  <a:srgbClr val="1F497D"/>
                </a:solidFill>
              </a:rPr>
              <a:pPr/>
              <a:t>10</a:t>
            </a:fld>
            <a:endParaRPr lang="en-US">
              <a:solidFill>
                <a:srgbClr val="1F497D"/>
              </a:solidFill>
            </a:endParaRPr>
          </a:p>
        </p:txBody>
      </p:sp>
      <p:sp>
        <p:nvSpPr>
          <p:cNvPr id="4" name="Title 3"/>
          <p:cNvSpPr>
            <a:spLocks noGrp="1"/>
          </p:cNvSpPr>
          <p:nvPr>
            <p:ph type="title"/>
          </p:nvPr>
        </p:nvSpPr>
        <p:spPr/>
        <p:txBody>
          <a:bodyPr>
            <a:normAutofit fontScale="90000"/>
          </a:bodyPr>
          <a:lstStyle/>
          <a:p>
            <a:r>
              <a:rPr lang="en-US" sz="2400" dirty="0">
                <a:latin typeface="Book Antiqua" panose="02040602050305030304" pitchFamily="18" charset="0"/>
              </a:rPr>
              <a:t>Grades </a:t>
            </a:r>
            <a:r>
              <a:rPr lang="en-US" sz="2400" dirty="0" smtClean="0">
                <a:latin typeface="Book Antiqua" panose="02040602050305030304" pitchFamily="18" charset="0"/>
              </a:rPr>
              <a:t>6-8 </a:t>
            </a:r>
            <a:r>
              <a:rPr lang="en-US" sz="2400" dirty="0">
                <a:latin typeface="Book Antiqua" panose="02040602050305030304" pitchFamily="18" charset="0"/>
              </a:rPr>
              <a:t/>
            </a:r>
            <a:br>
              <a:rPr lang="en-US" sz="2400" dirty="0">
                <a:latin typeface="Book Antiqua" panose="02040602050305030304" pitchFamily="18" charset="0"/>
              </a:rPr>
            </a:br>
            <a:r>
              <a:rPr lang="en-US" sz="2400" dirty="0">
                <a:latin typeface="Book Antiqua" panose="02040602050305030304" pitchFamily="18" charset="0"/>
              </a:rPr>
              <a:t>ENGLISH LANGUAGE ARTS / LITERACY</a:t>
            </a:r>
            <a:br>
              <a:rPr lang="en-US" sz="2400" dirty="0">
                <a:latin typeface="Book Antiqua" panose="02040602050305030304" pitchFamily="18" charset="0"/>
              </a:rPr>
            </a:br>
            <a:r>
              <a:rPr lang="en-US" sz="2400" dirty="0">
                <a:latin typeface="Book Antiqua" panose="02040602050305030304" pitchFamily="18" charset="0"/>
              </a:rPr>
              <a:t>Comparisons: % &gt;=Level 4</a:t>
            </a:r>
          </a:p>
        </p:txBody>
      </p:sp>
      <p:graphicFrame>
        <p:nvGraphicFramePr>
          <p:cNvPr id="8" name="Chart 7"/>
          <p:cNvGraphicFramePr/>
          <p:nvPr>
            <p:extLst>
              <p:ext uri="{D42A27DB-BD31-4B8C-83A1-F6EECF244321}">
                <p14:modId xmlns:p14="http://schemas.microsoft.com/office/powerpoint/2010/main" val="346963433"/>
              </p:ext>
            </p:extLst>
          </p:nvPr>
        </p:nvGraphicFramePr>
        <p:xfrm>
          <a:off x="3616025" y="3483908"/>
          <a:ext cx="5330208" cy="337409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207838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06057069"/>
              </p:ext>
            </p:extLst>
          </p:nvPr>
        </p:nvGraphicFramePr>
        <p:xfrm>
          <a:off x="125108" y="1566999"/>
          <a:ext cx="4599291" cy="1785801"/>
        </p:xfrm>
        <a:graphic>
          <a:graphicData uri="http://schemas.openxmlformats.org/drawingml/2006/table">
            <a:tbl>
              <a:tblPr/>
              <a:tblGrid>
                <a:gridCol w="784761">
                  <a:extLst>
                    <a:ext uri="{9D8B030D-6E8A-4147-A177-3AD203B41FA5}">
                      <a16:colId xmlns="" xmlns:a16="http://schemas.microsoft.com/office/drawing/2014/main" val="20000"/>
                    </a:ext>
                  </a:extLst>
                </a:gridCol>
                <a:gridCol w="447015">
                  <a:extLst>
                    <a:ext uri="{9D8B030D-6E8A-4147-A177-3AD203B41FA5}">
                      <a16:colId xmlns="" xmlns:a16="http://schemas.microsoft.com/office/drawing/2014/main" val="20001"/>
                    </a:ext>
                  </a:extLst>
                </a:gridCol>
                <a:gridCol w="437082">
                  <a:extLst>
                    <a:ext uri="{9D8B030D-6E8A-4147-A177-3AD203B41FA5}">
                      <a16:colId xmlns="" xmlns:a16="http://schemas.microsoft.com/office/drawing/2014/main" val="20002"/>
                    </a:ext>
                  </a:extLst>
                </a:gridCol>
                <a:gridCol w="506617">
                  <a:extLst>
                    <a:ext uri="{9D8B030D-6E8A-4147-A177-3AD203B41FA5}">
                      <a16:colId xmlns="" xmlns:a16="http://schemas.microsoft.com/office/drawing/2014/main" val="20003"/>
                    </a:ext>
                  </a:extLst>
                </a:gridCol>
                <a:gridCol w="506617">
                  <a:extLst>
                    <a:ext uri="{9D8B030D-6E8A-4147-A177-3AD203B41FA5}">
                      <a16:colId xmlns="" xmlns:a16="http://schemas.microsoft.com/office/drawing/2014/main" val="20004"/>
                    </a:ext>
                  </a:extLst>
                </a:gridCol>
                <a:gridCol w="466883">
                  <a:extLst>
                    <a:ext uri="{9D8B030D-6E8A-4147-A177-3AD203B41FA5}">
                      <a16:colId xmlns="" xmlns:a16="http://schemas.microsoft.com/office/drawing/2014/main" val="20005"/>
                    </a:ext>
                  </a:extLst>
                </a:gridCol>
                <a:gridCol w="496684">
                  <a:extLst>
                    <a:ext uri="{9D8B030D-6E8A-4147-A177-3AD203B41FA5}">
                      <a16:colId xmlns="" xmlns:a16="http://schemas.microsoft.com/office/drawing/2014/main" val="20006"/>
                    </a:ext>
                  </a:extLst>
                </a:gridCol>
                <a:gridCol w="476816">
                  <a:extLst>
                    <a:ext uri="{9D8B030D-6E8A-4147-A177-3AD203B41FA5}">
                      <a16:colId xmlns="" xmlns:a16="http://schemas.microsoft.com/office/drawing/2014/main" val="20007"/>
                    </a:ext>
                  </a:extLst>
                </a:gridCol>
                <a:gridCol w="476816">
                  <a:extLst>
                    <a:ext uri="{9D8B030D-6E8A-4147-A177-3AD203B41FA5}">
                      <a16:colId xmlns="" xmlns:a16="http://schemas.microsoft.com/office/drawing/2014/main" val="20008"/>
                    </a:ext>
                  </a:extLst>
                </a:gridCol>
              </a:tblGrid>
              <a:tr h="470351">
                <a:tc>
                  <a:txBody>
                    <a:bodyPr/>
                    <a:lstStyle/>
                    <a:p>
                      <a:pPr algn="ctr" fontAlgn="b"/>
                      <a:r>
                        <a:rPr lang="en-US" sz="1400" b="1" i="0" u="none" strike="noStrike" dirty="0">
                          <a:solidFill>
                            <a:srgbClr val="000000"/>
                          </a:solidFill>
                          <a:effectLst/>
                          <a:latin typeface="+mn-lt"/>
                        </a:rPr>
                        <a:t>Grade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gridSpan="4">
                  <a:txBody>
                    <a:bodyPr/>
                    <a:lstStyle/>
                    <a:p>
                      <a:pPr algn="ctr" fontAlgn="b"/>
                      <a:r>
                        <a:rPr lang="en-US" sz="1400" b="1" i="0" u="none" strike="noStrike" dirty="0">
                          <a:solidFill>
                            <a:srgbClr val="000000"/>
                          </a:solidFill>
                          <a:effectLst/>
                          <a:latin typeface="+mn-lt"/>
                        </a:rPr>
                        <a:t>District </a:t>
                      </a:r>
                      <a:endParaRPr lang="en-US" sz="1400" b="1" i="0" u="none" strike="noStrike" baseline="0" dirty="0" smtClean="0">
                        <a:solidFill>
                          <a:srgbClr val="000000"/>
                        </a:solidFill>
                        <a:effectLst/>
                        <a:latin typeface="+mn-lt"/>
                      </a:endParaRPr>
                    </a:p>
                    <a:p>
                      <a:pPr algn="ctr" fontAlgn="b"/>
                      <a:r>
                        <a:rPr lang="en-US" sz="1100" b="0" i="0" u="none" strike="noStrike" dirty="0" smtClean="0">
                          <a:solidFill>
                            <a:srgbClr val="000000"/>
                          </a:solidFill>
                          <a:effectLst/>
                          <a:latin typeface="+mn-lt"/>
                        </a:rPr>
                        <a:t>% &gt;= </a:t>
                      </a:r>
                      <a:r>
                        <a:rPr lang="en-US" sz="1100" b="0" i="0" u="none" strike="noStrike" dirty="0">
                          <a:solidFill>
                            <a:srgbClr val="000000"/>
                          </a:solidFill>
                          <a:effectLst/>
                          <a:latin typeface="+mn-lt"/>
                        </a:rPr>
                        <a:t>Level 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hMerge="1">
                  <a:txBody>
                    <a:bodyPr/>
                    <a:lstStyle/>
                    <a:p>
                      <a:endParaRPr lang="en-US"/>
                    </a:p>
                  </a:txBody>
                  <a:tcPr/>
                </a:tc>
                <a:tc hMerge="1">
                  <a:txBody>
                    <a:bodyPr/>
                    <a:lstStyle/>
                    <a:p>
                      <a:endParaRPr lang="en-US"/>
                    </a:p>
                  </a:txBody>
                  <a:tcPr/>
                </a:tc>
                <a:tc hMerge="1">
                  <a:txBody>
                    <a:bodyPr/>
                    <a:lstStyle/>
                    <a:p>
                      <a:pPr algn="ctr" fontAlgn="b"/>
                      <a:endParaRPr lang="en-US" sz="11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gridSpan="4">
                  <a:txBody>
                    <a:bodyPr/>
                    <a:lstStyle/>
                    <a:p>
                      <a:pPr algn="ctr" fontAlgn="b"/>
                      <a:r>
                        <a:rPr lang="en-US" sz="1400" b="1" i="0" u="none" strike="noStrike" dirty="0">
                          <a:solidFill>
                            <a:srgbClr val="000000"/>
                          </a:solidFill>
                          <a:effectLst/>
                          <a:latin typeface="+mn-lt"/>
                        </a:rPr>
                        <a:t>NJ</a:t>
                      </a:r>
                      <a:r>
                        <a:rPr lang="en-US" sz="1100" b="0" i="0" u="none" strike="noStrike" dirty="0">
                          <a:solidFill>
                            <a:srgbClr val="000000"/>
                          </a:solidFill>
                          <a:effectLst/>
                          <a:latin typeface="+mn-lt"/>
                        </a:rPr>
                        <a:t>                     </a:t>
                      </a:r>
                      <a:endParaRPr lang="en-US" sz="1100" b="0" i="0" u="none" strike="noStrike" dirty="0" smtClean="0">
                        <a:solidFill>
                          <a:srgbClr val="000000"/>
                        </a:solidFill>
                        <a:effectLst/>
                        <a:latin typeface="+mn-lt"/>
                      </a:endParaRPr>
                    </a:p>
                    <a:p>
                      <a:pPr algn="ctr" fontAlgn="b"/>
                      <a:r>
                        <a:rPr lang="en-US" sz="1100" b="0" i="0" u="none" strike="noStrike" dirty="0" smtClean="0">
                          <a:solidFill>
                            <a:srgbClr val="000000"/>
                          </a:solidFill>
                          <a:effectLst/>
                          <a:latin typeface="+mn-lt"/>
                        </a:rPr>
                        <a:t>% &gt;= </a:t>
                      </a:r>
                      <a:r>
                        <a:rPr lang="en-US" sz="1100" b="0" i="0" u="none" strike="noStrike" dirty="0">
                          <a:solidFill>
                            <a:srgbClr val="000000"/>
                          </a:solidFill>
                          <a:effectLst/>
                          <a:latin typeface="+mn-lt"/>
                        </a:rPr>
                        <a:t>Level 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hMerge="1">
                  <a:txBody>
                    <a:bodyPr/>
                    <a:lstStyle/>
                    <a:p>
                      <a:endParaRPr lang="en-US"/>
                    </a:p>
                  </a:txBody>
                  <a:tcPr/>
                </a:tc>
                <a:tc hMerge="1">
                  <a:txBody>
                    <a:bodyPr/>
                    <a:lstStyle/>
                    <a:p>
                      <a:endParaRPr lang="en-US"/>
                    </a:p>
                  </a:txBody>
                  <a:tcPr/>
                </a:tc>
                <a:tc hMerge="1">
                  <a:txBody>
                    <a:bodyPr/>
                    <a:lstStyle/>
                    <a:p>
                      <a:pPr algn="ctr" fontAlgn="b"/>
                      <a:endParaRPr lang="en-US" sz="11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extLst>
                  <a:ext uri="{0D108BD9-81ED-4DB2-BD59-A6C34878D82A}">
                    <a16:rowId xmlns="" xmlns:a16="http://schemas.microsoft.com/office/drawing/2014/main" val="10000"/>
                  </a:ext>
                </a:extLst>
              </a:tr>
              <a:tr h="408798">
                <a:tc>
                  <a:txBody>
                    <a:bodyPr/>
                    <a:lstStyle/>
                    <a:p>
                      <a:pPr algn="ctr" fontAlgn="b"/>
                      <a:r>
                        <a:rPr lang="en-US" sz="1400" b="1" i="0" u="none" strike="noStrike" dirty="0">
                          <a:solidFill>
                            <a:srgbClr val="000000"/>
                          </a:solidFill>
                          <a:effectLst/>
                          <a:latin typeface="+mn-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1" u="none" strike="noStrike" dirty="0" smtClean="0">
                          <a:solidFill>
                            <a:srgbClr val="000000"/>
                          </a:solidFill>
                          <a:effectLst/>
                          <a:latin typeface="+mn-lt"/>
                        </a:rPr>
                        <a:t>15-16</a:t>
                      </a:r>
                      <a:endParaRPr lang="en-US" sz="1000" b="0" i="1"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u="none" strike="noStrike" dirty="0" smtClean="0">
                        <a:solidFill>
                          <a:srgbClr val="000000"/>
                        </a:solidFill>
                        <a:effectLst/>
                        <a:latin typeface="+mn-lt"/>
                      </a:endParaRPr>
                    </a:p>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u="none" strike="noStrike" dirty="0" smtClean="0">
                          <a:solidFill>
                            <a:srgbClr val="000000"/>
                          </a:solidFill>
                          <a:effectLst/>
                          <a:latin typeface="+mn-lt"/>
                        </a:rPr>
                        <a:t>16-17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u="none" strike="noStrike" dirty="0" smtClean="0">
                          <a:solidFill>
                            <a:srgbClr val="000000"/>
                          </a:solidFill>
                          <a:effectLst/>
                          <a:latin typeface="+mn-lt"/>
                        </a:rPr>
                        <a:t>17-18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u="none" strike="noStrike" dirty="0" smtClean="0">
                          <a:solidFill>
                            <a:srgbClr val="000000"/>
                          </a:solidFill>
                          <a:effectLst/>
                          <a:latin typeface="+mn-lt"/>
                        </a:rPr>
                        <a:t>18-19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000" b="0" i="1" u="none" strike="noStrike" dirty="0" smtClean="0">
                          <a:solidFill>
                            <a:srgbClr val="000000"/>
                          </a:solidFill>
                          <a:effectLst/>
                          <a:latin typeface="+mn-lt"/>
                        </a:rPr>
                        <a:t>15-16</a:t>
                      </a:r>
                      <a:endParaRPr lang="en-US" sz="1000" b="0" i="1"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u="none" strike="noStrike" dirty="0" smtClean="0">
                        <a:solidFill>
                          <a:srgbClr val="000000"/>
                        </a:solidFill>
                        <a:effectLst/>
                        <a:latin typeface="+mn-lt"/>
                      </a:endParaRPr>
                    </a:p>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u="none" strike="noStrike" dirty="0" smtClean="0">
                          <a:solidFill>
                            <a:srgbClr val="000000"/>
                          </a:solidFill>
                          <a:effectLst/>
                          <a:latin typeface="+mn-lt"/>
                        </a:rPr>
                        <a:t>16-17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u="none" strike="noStrike" dirty="0" smtClean="0">
                          <a:solidFill>
                            <a:srgbClr val="000000"/>
                          </a:solidFill>
                          <a:effectLst/>
                          <a:latin typeface="+mn-lt"/>
                        </a:rPr>
                        <a:t>17-18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u="none" strike="noStrike" dirty="0" smtClean="0">
                          <a:solidFill>
                            <a:srgbClr val="000000"/>
                          </a:solidFill>
                          <a:effectLst/>
                          <a:latin typeface="+mn-lt"/>
                        </a:rPr>
                        <a:t>18-19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442411">
                <a:tc>
                  <a:txBody>
                    <a:bodyPr/>
                    <a:lstStyle/>
                    <a:p>
                      <a:pPr algn="ctr" fontAlgn="b"/>
                      <a:r>
                        <a:rPr lang="en-US" sz="1400" b="0" i="0" u="none" strike="noStrike" dirty="0" smtClean="0">
                          <a:solidFill>
                            <a:srgbClr val="000000"/>
                          </a:solidFill>
                          <a:effectLst/>
                          <a:latin typeface="+mn-lt"/>
                        </a:rPr>
                        <a:t>Grade 9</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72%</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65%</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72%</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a:r>
                        <a:rPr lang="en-US" sz="1400" dirty="0" smtClean="0"/>
                        <a:t>61%</a:t>
                      </a:r>
                      <a:endParaRPr lang="en-US" sz="1400" dirty="0"/>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49%</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51%</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54%</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400" dirty="0" smtClean="0"/>
                        <a:t>55%</a:t>
                      </a:r>
                      <a:endParaRPr lang="en-US" sz="1400" dirty="0"/>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464241">
                <a:tc>
                  <a:txBody>
                    <a:bodyPr/>
                    <a:lstStyle/>
                    <a:p>
                      <a:pPr algn="ctr" fontAlgn="b"/>
                      <a:r>
                        <a:rPr lang="en-US" sz="1400" b="0" i="0" u="none" strike="noStrike" dirty="0" smtClean="0">
                          <a:solidFill>
                            <a:srgbClr val="000000"/>
                          </a:solidFill>
                          <a:effectLst/>
                          <a:latin typeface="+mn-lt"/>
                        </a:rPr>
                        <a:t>Grade 10</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75%</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74%</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57%</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a:r>
                        <a:rPr lang="en-US" sz="1400" dirty="0" smtClean="0"/>
                        <a:t>73%</a:t>
                      </a:r>
                      <a:endParaRPr lang="en-US" sz="1400" dirty="0"/>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43%</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45%</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50%</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400" dirty="0" smtClean="0"/>
                        <a:t>58%</a:t>
                      </a:r>
                      <a:endParaRPr lang="en-US" sz="1400" dirty="0"/>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bl>
          </a:graphicData>
        </a:graphic>
      </p:graphicFrame>
      <p:sp>
        <p:nvSpPr>
          <p:cNvPr id="3" name="Slide Number Placeholder 2"/>
          <p:cNvSpPr>
            <a:spLocks noGrp="1"/>
          </p:cNvSpPr>
          <p:nvPr>
            <p:ph type="sldNum" sz="quarter" idx="12"/>
          </p:nvPr>
        </p:nvSpPr>
        <p:spPr/>
        <p:txBody>
          <a:bodyPr/>
          <a:lstStyle/>
          <a:p>
            <a:fld id="{356A72F1-C897-1647-9CE8-BFFB19418015}" type="slidenum">
              <a:rPr lang="en-US" smtClean="0">
                <a:solidFill>
                  <a:srgbClr val="1F497D"/>
                </a:solidFill>
              </a:rPr>
              <a:pPr/>
              <a:t>11</a:t>
            </a:fld>
            <a:endParaRPr lang="en-US">
              <a:solidFill>
                <a:srgbClr val="1F497D"/>
              </a:solidFill>
            </a:endParaRPr>
          </a:p>
        </p:txBody>
      </p:sp>
      <p:sp>
        <p:nvSpPr>
          <p:cNvPr id="4" name="Title 3"/>
          <p:cNvSpPr>
            <a:spLocks noGrp="1"/>
          </p:cNvSpPr>
          <p:nvPr>
            <p:ph type="title"/>
          </p:nvPr>
        </p:nvSpPr>
        <p:spPr/>
        <p:txBody>
          <a:bodyPr>
            <a:normAutofit fontScale="90000"/>
          </a:bodyPr>
          <a:lstStyle/>
          <a:p>
            <a:r>
              <a:rPr lang="en-US" sz="2400" dirty="0">
                <a:latin typeface="Book Antiqua" panose="02040602050305030304" pitchFamily="18" charset="0"/>
              </a:rPr>
              <a:t>Grades </a:t>
            </a:r>
            <a:r>
              <a:rPr lang="en-US" sz="2400" dirty="0" smtClean="0">
                <a:latin typeface="Book Antiqua" panose="02040602050305030304" pitchFamily="18" charset="0"/>
              </a:rPr>
              <a:t>9-10 </a:t>
            </a:r>
            <a:r>
              <a:rPr lang="en-US" sz="2400" dirty="0">
                <a:latin typeface="Book Antiqua" panose="02040602050305030304" pitchFamily="18" charset="0"/>
              </a:rPr>
              <a:t/>
            </a:r>
            <a:br>
              <a:rPr lang="en-US" sz="2400" dirty="0">
                <a:latin typeface="Book Antiqua" panose="02040602050305030304" pitchFamily="18" charset="0"/>
              </a:rPr>
            </a:br>
            <a:r>
              <a:rPr lang="en-US" sz="2400" dirty="0">
                <a:latin typeface="Book Antiqua" panose="02040602050305030304" pitchFamily="18" charset="0"/>
              </a:rPr>
              <a:t>ENGLISH LANGUAGE ARTS / LITERACY</a:t>
            </a:r>
            <a:br>
              <a:rPr lang="en-US" sz="2400" dirty="0">
                <a:latin typeface="Book Antiqua" panose="02040602050305030304" pitchFamily="18" charset="0"/>
              </a:rPr>
            </a:br>
            <a:r>
              <a:rPr lang="en-US" sz="2400" dirty="0">
                <a:latin typeface="Book Antiqua" panose="02040602050305030304" pitchFamily="18" charset="0"/>
              </a:rPr>
              <a:t>Comparisons: % &gt;=Level 4</a:t>
            </a:r>
          </a:p>
        </p:txBody>
      </p:sp>
      <p:graphicFrame>
        <p:nvGraphicFramePr>
          <p:cNvPr id="9" name="Chart 8"/>
          <p:cNvGraphicFramePr/>
          <p:nvPr>
            <p:extLst>
              <p:ext uri="{D42A27DB-BD31-4B8C-83A1-F6EECF244321}">
                <p14:modId xmlns:p14="http://schemas.microsoft.com/office/powerpoint/2010/main" val="737097313"/>
              </p:ext>
            </p:extLst>
          </p:nvPr>
        </p:nvGraphicFramePr>
        <p:xfrm>
          <a:off x="3733565" y="3178694"/>
          <a:ext cx="5221551" cy="356154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289244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538645205"/>
              </p:ext>
            </p:extLst>
          </p:nvPr>
        </p:nvGraphicFramePr>
        <p:xfrm>
          <a:off x="179607" y="1575174"/>
          <a:ext cx="8770428" cy="4825625"/>
        </p:xfrm>
        <a:graphic>
          <a:graphicData uri="http://schemas.openxmlformats.org/drawingml/2006/table">
            <a:tbl>
              <a:tblPr firstRow="1" bandRow="1">
                <a:tableStyleId>{5C22544A-7EE6-4342-B048-85BDC9FD1C3A}</a:tableStyleId>
              </a:tblPr>
              <a:tblGrid>
                <a:gridCol w="974492">
                  <a:extLst>
                    <a:ext uri="{9D8B030D-6E8A-4147-A177-3AD203B41FA5}">
                      <a16:colId xmlns="" xmlns:a16="http://schemas.microsoft.com/office/drawing/2014/main" val="20000"/>
                    </a:ext>
                  </a:extLst>
                </a:gridCol>
                <a:gridCol w="974492">
                  <a:extLst>
                    <a:ext uri="{9D8B030D-6E8A-4147-A177-3AD203B41FA5}">
                      <a16:colId xmlns="" xmlns:a16="http://schemas.microsoft.com/office/drawing/2014/main" val="20001"/>
                    </a:ext>
                  </a:extLst>
                </a:gridCol>
                <a:gridCol w="974492">
                  <a:extLst>
                    <a:ext uri="{9D8B030D-6E8A-4147-A177-3AD203B41FA5}">
                      <a16:colId xmlns="" xmlns:a16="http://schemas.microsoft.com/office/drawing/2014/main" val="20002"/>
                    </a:ext>
                  </a:extLst>
                </a:gridCol>
                <a:gridCol w="974492">
                  <a:extLst>
                    <a:ext uri="{9D8B030D-6E8A-4147-A177-3AD203B41FA5}">
                      <a16:colId xmlns="" xmlns:a16="http://schemas.microsoft.com/office/drawing/2014/main" val="20003"/>
                    </a:ext>
                  </a:extLst>
                </a:gridCol>
                <a:gridCol w="974492">
                  <a:extLst>
                    <a:ext uri="{9D8B030D-6E8A-4147-A177-3AD203B41FA5}">
                      <a16:colId xmlns="" xmlns:a16="http://schemas.microsoft.com/office/drawing/2014/main" val="20004"/>
                    </a:ext>
                  </a:extLst>
                </a:gridCol>
                <a:gridCol w="974492">
                  <a:extLst>
                    <a:ext uri="{9D8B030D-6E8A-4147-A177-3AD203B41FA5}">
                      <a16:colId xmlns="" xmlns:a16="http://schemas.microsoft.com/office/drawing/2014/main" val="20005"/>
                    </a:ext>
                  </a:extLst>
                </a:gridCol>
                <a:gridCol w="974492">
                  <a:extLst>
                    <a:ext uri="{9D8B030D-6E8A-4147-A177-3AD203B41FA5}">
                      <a16:colId xmlns="" xmlns:a16="http://schemas.microsoft.com/office/drawing/2014/main" val="20006"/>
                    </a:ext>
                  </a:extLst>
                </a:gridCol>
                <a:gridCol w="974492">
                  <a:extLst>
                    <a:ext uri="{9D8B030D-6E8A-4147-A177-3AD203B41FA5}">
                      <a16:colId xmlns="" xmlns:a16="http://schemas.microsoft.com/office/drawing/2014/main" val="20007"/>
                    </a:ext>
                  </a:extLst>
                </a:gridCol>
                <a:gridCol w="974492">
                  <a:extLst>
                    <a:ext uri="{9D8B030D-6E8A-4147-A177-3AD203B41FA5}">
                      <a16:colId xmlns="" xmlns:a16="http://schemas.microsoft.com/office/drawing/2014/main" val="20008"/>
                    </a:ext>
                  </a:extLst>
                </a:gridCol>
              </a:tblGrid>
              <a:tr h="406302">
                <a:tc gridSpan="9">
                  <a:txBody>
                    <a:bodyPr/>
                    <a:lstStyle/>
                    <a:p>
                      <a:pPr algn="ctr"/>
                      <a:r>
                        <a:rPr lang="en-US" dirty="0" smtClean="0"/>
                        <a:t>%</a:t>
                      </a:r>
                      <a:r>
                        <a:rPr lang="en-US" baseline="0" dirty="0" smtClean="0"/>
                        <a:t> &gt;= Level 4</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 xmlns:a16="http://schemas.microsoft.com/office/drawing/2014/main" val="10000"/>
                  </a:ext>
                </a:extLst>
              </a:tr>
              <a:tr h="406302">
                <a:tc>
                  <a:txBody>
                    <a:bodyPr/>
                    <a:lstStyle/>
                    <a:p>
                      <a:endParaRPr lang="en-US" dirty="0"/>
                    </a:p>
                  </a:txBody>
                  <a:tcPr/>
                </a:tc>
                <a:tc>
                  <a:txBody>
                    <a:bodyPr/>
                    <a:lstStyle/>
                    <a:p>
                      <a:r>
                        <a:rPr lang="en-US" sz="1200" dirty="0" smtClean="0"/>
                        <a:t>Grade 3</a:t>
                      </a:r>
                      <a:endParaRPr lang="en-US" sz="1200" dirty="0"/>
                    </a:p>
                  </a:txBody>
                  <a:tcPr/>
                </a:tc>
                <a:tc>
                  <a:txBody>
                    <a:bodyPr/>
                    <a:lstStyle/>
                    <a:p>
                      <a:r>
                        <a:rPr lang="en-US" sz="1200" dirty="0" smtClean="0"/>
                        <a:t>Grade 4</a:t>
                      </a:r>
                      <a:endParaRPr lang="en-US" sz="1200" dirty="0"/>
                    </a:p>
                  </a:txBody>
                  <a:tcPr/>
                </a:tc>
                <a:tc>
                  <a:txBody>
                    <a:bodyPr/>
                    <a:lstStyle/>
                    <a:p>
                      <a:r>
                        <a:rPr lang="en-US" sz="1200" dirty="0" smtClean="0"/>
                        <a:t>Grade</a:t>
                      </a:r>
                      <a:r>
                        <a:rPr lang="en-US" sz="1200" baseline="0" dirty="0" smtClean="0"/>
                        <a:t> </a:t>
                      </a:r>
                      <a:r>
                        <a:rPr lang="en-US" sz="1200" dirty="0" smtClean="0"/>
                        <a:t>5</a:t>
                      </a:r>
                      <a:endParaRPr lang="en-US" sz="1200" dirty="0"/>
                    </a:p>
                  </a:txBody>
                  <a:tcPr/>
                </a:tc>
                <a:tc>
                  <a:txBody>
                    <a:bodyPr/>
                    <a:lstStyle/>
                    <a:p>
                      <a:r>
                        <a:rPr lang="en-US" sz="1200" dirty="0" smtClean="0"/>
                        <a:t>Grade 6</a:t>
                      </a:r>
                      <a:endParaRPr lang="en-US" sz="1200" dirty="0"/>
                    </a:p>
                  </a:txBody>
                  <a:tcPr/>
                </a:tc>
                <a:tc>
                  <a:txBody>
                    <a:bodyPr/>
                    <a:lstStyle/>
                    <a:p>
                      <a:r>
                        <a:rPr lang="en-US" sz="1200" dirty="0" smtClean="0"/>
                        <a:t>Grade 7</a:t>
                      </a:r>
                      <a:endParaRPr lang="en-US" sz="1200" dirty="0"/>
                    </a:p>
                  </a:txBody>
                  <a:tcPr/>
                </a:tc>
                <a:tc>
                  <a:txBody>
                    <a:bodyPr/>
                    <a:lstStyle/>
                    <a:p>
                      <a:r>
                        <a:rPr lang="en-US" sz="1200" dirty="0" smtClean="0"/>
                        <a:t>Grade 8 </a:t>
                      </a:r>
                      <a:endParaRPr lang="en-US" sz="1200" dirty="0"/>
                    </a:p>
                  </a:txBody>
                  <a:tcPr/>
                </a:tc>
                <a:tc>
                  <a:txBody>
                    <a:bodyPr/>
                    <a:lstStyle/>
                    <a:p>
                      <a:r>
                        <a:rPr lang="en-US" sz="1200" dirty="0" smtClean="0"/>
                        <a:t>Grade 9</a:t>
                      </a:r>
                      <a:endParaRPr lang="en-US" sz="1200" dirty="0"/>
                    </a:p>
                  </a:txBody>
                  <a:tcPr/>
                </a:tc>
                <a:tc>
                  <a:txBody>
                    <a:bodyPr/>
                    <a:lstStyle/>
                    <a:p>
                      <a:r>
                        <a:rPr lang="en-US" sz="1200" dirty="0" smtClean="0"/>
                        <a:t>Grade 10</a:t>
                      </a:r>
                      <a:endParaRPr lang="en-US" sz="1200" dirty="0"/>
                    </a:p>
                  </a:txBody>
                  <a:tcPr/>
                </a:tc>
                <a:extLst>
                  <a:ext uri="{0D108BD9-81ED-4DB2-BD59-A6C34878D82A}">
                    <a16:rowId xmlns="" xmlns:a16="http://schemas.microsoft.com/office/drawing/2014/main" val="10001"/>
                  </a:ext>
                </a:extLst>
              </a:tr>
              <a:tr h="500920">
                <a:tc>
                  <a:txBody>
                    <a:bodyPr/>
                    <a:lstStyle/>
                    <a:p>
                      <a:r>
                        <a:rPr lang="en-US" sz="1200" dirty="0" smtClean="0"/>
                        <a:t>Current Grade 4</a:t>
                      </a:r>
                      <a:endParaRPr lang="en-US" sz="1200" dirty="0"/>
                    </a:p>
                  </a:txBody>
                  <a:tcPr/>
                </a:tc>
                <a:tc>
                  <a:txBody>
                    <a:bodyPr/>
                    <a:lstStyle/>
                    <a:p>
                      <a:pPr algn="ctr"/>
                      <a:r>
                        <a:rPr lang="en-US" dirty="0" smtClean="0"/>
                        <a:t>77.7</a:t>
                      </a:r>
                      <a:endParaRPr lang="en-US" dirty="0"/>
                    </a:p>
                  </a:txBody>
                  <a:tcPr/>
                </a:tc>
                <a:tc>
                  <a:txBody>
                    <a:bodyPr/>
                    <a:lstStyle/>
                    <a:p>
                      <a:pPr algn="ctr"/>
                      <a:endParaRPr lang="en-US" dirty="0"/>
                    </a:p>
                  </a:txBody>
                  <a:tcPr>
                    <a:solidFill>
                      <a:schemeClr val="tx1"/>
                    </a:solidFill>
                  </a:tcPr>
                </a:tc>
                <a:tc>
                  <a:txBody>
                    <a:bodyPr/>
                    <a:lstStyle/>
                    <a:p>
                      <a:pPr algn="ctr"/>
                      <a:endParaRPr lang="en-US" dirty="0"/>
                    </a:p>
                  </a:txBody>
                  <a:tcPr>
                    <a:solidFill>
                      <a:schemeClr val="tx1"/>
                    </a:solidFill>
                  </a:tcPr>
                </a:tc>
                <a:tc>
                  <a:txBody>
                    <a:bodyPr/>
                    <a:lstStyle/>
                    <a:p>
                      <a:pPr algn="ctr"/>
                      <a:endParaRPr lang="en-US" dirty="0"/>
                    </a:p>
                  </a:txBody>
                  <a:tcPr>
                    <a:solidFill>
                      <a:schemeClr val="tx1"/>
                    </a:solidFill>
                  </a:tcPr>
                </a:tc>
                <a:tc>
                  <a:txBody>
                    <a:bodyPr/>
                    <a:lstStyle/>
                    <a:p>
                      <a:pPr algn="ctr"/>
                      <a:endParaRPr lang="en-US" dirty="0"/>
                    </a:p>
                  </a:txBody>
                  <a:tcPr>
                    <a:solidFill>
                      <a:schemeClr val="tx1"/>
                    </a:solidFill>
                  </a:tcPr>
                </a:tc>
                <a:tc>
                  <a:txBody>
                    <a:bodyPr/>
                    <a:lstStyle/>
                    <a:p>
                      <a:pPr algn="ctr"/>
                      <a:endParaRPr lang="en-US" dirty="0"/>
                    </a:p>
                  </a:txBody>
                  <a:tcPr>
                    <a:solidFill>
                      <a:schemeClr val="tx1"/>
                    </a:solidFill>
                  </a:tcPr>
                </a:tc>
                <a:tc>
                  <a:txBody>
                    <a:bodyPr/>
                    <a:lstStyle/>
                    <a:p>
                      <a:pPr algn="ctr"/>
                      <a:endParaRPr lang="en-US" dirty="0"/>
                    </a:p>
                  </a:txBody>
                  <a:tcPr>
                    <a:solidFill>
                      <a:schemeClr val="tx1"/>
                    </a:solidFill>
                  </a:tcPr>
                </a:tc>
                <a:tc>
                  <a:txBody>
                    <a:bodyPr/>
                    <a:lstStyle/>
                    <a:p>
                      <a:pPr algn="ctr"/>
                      <a:endParaRPr lang="en-US" dirty="0"/>
                    </a:p>
                  </a:txBody>
                  <a:tcPr>
                    <a:solidFill>
                      <a:schemeClr val="tx1"/>
                    </a:solidFill>
                  </a:tcPr>
                </a:tc>
                <a:extLst>
                  <a:ext uri="{0D108BD9-81ED-4DB2-BD59-A6C34878D82A}">
                    <a16:rowId xmlns="" xmlns:a16="http://schemas.microsoft.com/office/drawing/2014/main" val="10002"/>
                  </a:ext>
                </a:extLst>
              </a:tr>
              <a:tr h="506581">
                <a:tc>
                  <a:txBody>
                    <a:bodyPr/>
                    <a:lstStyle/>
                    <a:p>
                      <a:r>
                        <a:rPr lang="en-US" sz="1200" dirty="0" smtClean="0"/>
                        <a:t>Current Grade 5</a:t>
                      </a:r>
                      <a:endParaRPr lang="en-US" sz="1200" dirty="0"/>
                    </a:p>
                  </a:txBody>
                  <a:tcPr/>
                </a:tc>
                <a:tc>
                  <a:txBody>
                    <a:bodyPr/>
                    <a:lstStyle/>
                    <a:p>
                      <a:pPr algn="ctr"/>
                      <a:r>
                        <a:rPr lang="en-US" dirty="0" smtClean="0"/>
                        <a:t>72.1</a:t>
                      </a:r>
                      <a:endParaRPr lang="en-US" dirty="0"/>
                    </a:p>
                  </a:txBody>
                  <a:tcPr/>
                </a:tc>
                <a:tc>
                  <a:txBody>
                    <a:bodyPr/>
                    <a:lstStyle/>
                    <a:p>
                      <a:pPr algn="ctr"/>
                      <a:r>
                        <a:rPr lang="en-US" dirty="0" smtClean="0"/>
                        <a:t>75.2</a:t>
                      </a:r>
                      <a:endParaRPr lang="en-US" dirty="0"/>
                    </a:p>
                  </a:txBody>
                  <a:tcPr>
                    <a:solidFill>
                      <a:srgbClr val="D0D8E8"/>
                    </a:solidFill>
                  </a:tcPr>
                </a:tc>
                <a:tc>
                  <a:txBody>
                    <a:bodyPr/>
                    <a:lstStyle/>
                    <a:p>
                      <a:pPr algn="ctr"/>
                      <a:endParaRPr lang="en-US" dirty="0"/>
                    </a:p>
                  </a:txBody>
                  <a:tcPr>
                    <a:solidFill>
                      <a:schemeClr val="tx1"/>
                    </a:solidFill>
                  </a:tcPr>
                </a:tc>
                <a:tc>
                  <a:txBody>
                    <a:bodyPr/>
                    <a:lstStyle/>
                    <a:p>
                      <a:pPr algn="ctr"/>
                      <a:endParaRPr lang="en-US" dirty="0"/>
                    </a:p>
                  </a:txBody>
                  <a:tcPr>
                    <a:solidFill>
                      <a:schemeClr val="tx1"/>
                    </a:solidFill>
                  </a:tcPr>
                </a:tc>
                <a:tc>
                  <a:txBody>
                    <a:bodyPr/>
                    <a:lstStyle/>
                    <a:p>
                      <a:pPr algn="ctr"/>
                      <a:endParaRPr lang="en-US" dirty="0"/>
                    </a:p>
                  </a:txBody>
                  <a:tcPr>
                    <a:solidFill>
                      <a:schemeClr val="tx1"/>
                    </a:solidFill>
                  </a:tcPr>
                </a:tc>
                <a:tc>
                  <a:txBody>
                    <a:bodyPr/>
                    <a:lstStyle/>
                    <a:p>
                      <a:pPr algn="ctr"/>
                      <a:endParaRPr lang="en-US" dirty="0"/>
                    </a:p>
                  </a:txBody>
                  <a:tcPr>
                    <a:solidFill>
                      <a:schemeClr val="tx1"/>
                    </a:solidFill>
                  </a:tcPr>
                </a:tc>
                <a:tc>
                  <a:txBody>
                    <a:bodyPr/>
                    <a:lstStyle/>
                    <a:p>
                      <a:pPr algn="ctr"/>
                      <a:endParaRPr lang="en-US" dirty="0"/>
                    </a:p>
                  </a:txBody>
                  <a:tcPr>
                    <a:solidFill>
                      <a:schemeClr val="tx1"/>
                    </a:solidFill>
                  </a:tcPr>
                </a:tc>
                <a:tc>
                  <a:txBody>
                    <a:bodyPr/>
                    <a:lstStyle/>
                    <a:p>
                      <a:pPr algn="ctr"/>
                      <a:endParaRPr lang="en-US" dirty="0"/>
                    </a:p>
                  </a:txBody>
                  <a:tcPr>
                    <a:solidFill>
                      <a:schemeClr val="tx1"/>
                    </a:solidFill>
                  </a:tcPr>
                </a:tc>
                <a:extLst>
                  <a:ext uri="{0D108BD9-81ED-4DB2-BD59-A6C34878D82A}">
                    <a16:rowId xmlns="" xmlns:a16="http://schemas.microsoft.com/office/drawing/2014/main" val="3017752523"/>
                  </a:ext>
                </a:extLst>
              </a:tr>
              <a:tr h="500920">
                <a:tc>
                  <a:txBody>
                    <a:bodyPr/>
                    <a:lstStyle/>
                    <a:p>
                      <a:r>
                        <a:rPr lang="en-US" sz="1200" dirty="0" smtClean="0"/>
                        <a:t>Current Grade</a:t>
                      </a:r>
                      <a:r>
                        <a:rPr lang="en-US" sz="1200" baseline="0" dirty="0" smtClean="0"/>
                        <a:t> 6</a:t>
                      </a:r>
                      <a:endParaRPr lang="en-US" sz="1200" dirty="0"/>
                    </a:p>
                  </a:txBody>
                  <a:tcPr/>
                </a:tc>
                <a:tc>
                  <a:txBody>
                    <a:bodyPr/>
                    <a:lstStyle/>
                    <a:p>
                      <a:pPr algn="ctr"/>
                      <a:r>
                        <a:rPr lang="en-US" dirty="0" smtClean="0"/>
                        <a:t>62.5</a:t>
                      </a:r>
                      <a:endParaRPr lang="en-US" dirty="0"/>
                    </a:p>
                  </a:txBody>
                  <a:tcPr/>
                </a:tc>
                <a:tc>
                  <a:txBody>
                    <a:bodyPr/>
                    <a:lstStyle/>
                    <a:p>
                      <a:pPr algn="ctr"/>
                      <a:r>
                        <a:rPr lang="en-US" dirty="0" smtClean="0"/>
                        <a:t>73.0</a:t>
                      </a:r>
                      <a:endParaRPr lang="en-US" dirty="0"/>
                    </a:p>
                  </a:txBody>
                  <a:tcPr/>
                </a:tc>
                <a:tc>
                  <a:txBody>
                    <a:bodyPr/>
                    <a:lstStyle/>
                    <a:p>
                      <a:pPr algn="ctr"/>
                      <a:r>
                        <a:rPr lang="en-US" dirty="0" smtClean="0"/>
                        <a:t>63.3</a:t>
                      </a:r>
                      <a:endParaRPr lang="en-US" dirty="0"/>
                    </a:p>
                  </a:txBody>
                  <a:tcPr>
                    <a:solidFill>
                      <a:srgbClr val="E9EDF4"/>
                    </a:solidFill>
                  </a:tcPr>
                </a:tc>
                <a:tc>
                  <a:txBody>
                    <a:bodyPr/>
                    <a:lstStyle/>
                    <a:p>
                      <a:pPr algn="ctr"/>
                      <a:endParaRPr lang="en-US" dirty="0"/>
                    </a:p>
                  </a:txBody>
                  <a:tcPr>
                    <a:solidFill>
                      <a:srgbClr val="000000"/>
                    </a:solidFill>
                  </a:tcPr>
                </a:tc>
                <a:tc>
                  <a:txBody>
                    <a:bodyPr/>
                    <a:lstStyle/>
                    <a:p>
                      <a:pPr algn="ctr"/>
                      <a:endParaRPr lang="en-US" dirty="0"/>
                    </a:p>
                  </a:txBody>
                  <a:tcPr>
                    <a:solidFill>
                      <a:srgbClr val="000000"/>
                    </a:solidFill>
                  </a:tcPr>
                </a:tc>
                <a:tc>
                  <a:txBody>
                    <a:bodyPr/>
                    <a:lstStyle/>
                    <a:p>
                      <a:pPr algn="ctr"/>
                      <a:endParaRPr lang="en-US" dirty="0"/>
                    </a:p>
                  </a:txBody>
                  <a:tcPr>
                    <a:solidFill>
                      <a:srgbClr val="000000"/>
                    </a:solidFill>
                  </a:tcPr>
                </a:tc>
                <a:tc>
                  <a:txBody>
                    <a:bodyPr/>
                    <a:lstStyle/>
                    <a:p>
                      <a:pPr algn="ctr"/>
                      <a:endParaRPr lang="en-US" dirty="0"/>
                    </a:p>
                  </a:txBody>
                  <a:tcPr>
                    <a:solidFill>
                      <a:srgbClr val="000000"/>
                    </a:solidFill>
                  </a:tcPr>
                </a:tc>
                <a:tc>
                  <a:txBody>
                    <a:bodyPr/>
                    <a:lstStyle/>
                    <a:p>
                      <a:pPr algn="ctr"/>
                      <a:endParaRPr lang="en-US" dirty="0"/>
                    </a:p>
                  </a:txBody>
                  <a:tcPr>
                    <a:solidFill>
                      <a:srgbClr val="000000"/>
                    </a:solidFill>
                  </a:tcPr>
                </a:tc>
                <a:extLst>
                  <a:ext uri="{0D108BD9-81ED-4DB2-BD59-A6C34878D82A}">
                    <a16:rowId xmlns="" xmlns:a16="http://schemas.microsoft.com/office/drawing/2014/main" val="10003"/>
                  </a:ext>
                </a:extLst>
              </a:tr>
              <a:tr h="5009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Current Grade</a:t>
                      </a:r>
                      <a:r>
                        <a:rPr lang="en-US" sz="1200" baseline="0" dirty="0" smtClean="0"/>
                        <a:t> 7</a:t>
                      </a:r>
                      <a:endParaRPr lang="en-US" sz="1200" dirty="0" smtClean="0"/>
                    </a:p>
                  </a:txBody>
                  <a:tcPr/>
                </a:tc>
                <a:tc>
                  <a:txBody>
                    <a:bodyPr/>
                    <a:lstStyle/>
                    <a:p>
                      <a:pPr algn="ctr"/>
                      <a:r>
                        <a:rPr lang="en-US" dirty="0" smtClean="0"/>
                        <a:t>74.0</a:t>
                      </a:r>
                      <a:endParaRPr lang="en-US" dirty="0"/>
                    </a:p>
                  </a:txBody>
                  <a:tcPr/>
                </a:tc>
                <a:tc>
                  <a:txBody>
                    <a:bodyPr/>
                    <a:lstStyle/>
                    <a:p>
                      <a:pPr algn="ctr"/>
                      <a:r>
                        <a:rPr lang="en-US" dirty="0" smtClean="0"/>
                        <a:t>82.0</a:t>
                      </a:r>
                      <a:endParaRPr lang="en-US" dirty="0"/>
                    </a:p>
                  </a:txBody>
                  <a:tcPr/>
                </a:tc>
                <a:tc>
                  <a:txBody>
                    <a:bodyPr/>
                    <a:lstStyle/>
                    <a:p>
                      <a:pPr algn="ctr"/>
                      <a:r>
                        <a:rPr lang="en-US" dirty="0" smtClean="0"/>
                        <a:t>75.2</a:t>
                      </a:r>
                      <a:endParaRPr lang="en-US" dirty="0"/>
                    </a:p>
                  </a:txBody>
                  <a:tcPr/>
                </a:tc>
                <a:tc>
                  <a:txBody>
                    <a:bodyPr/>
                    <a:lstStyle/>
                    <a:p>
                      <a:pPr algn="ctr"/>
                      <a:r>
                        <a:rPr lang="en-US" dirty="0" smtClean="0"/>
                        <a:t>77.0</a:t>
                      </a:r>
                      <a:endParaRPr lang="en-US" dirty="0"/>
                    </a:p>
                  </a:txBody>
                  <a:tcPr>
                    <a:solidFill>
                      <a:srgbClr val="D0D8E8"/>
                    </a:solidFill>
                  </a:tcPr>
                </a:tc>
                <a:tc>
                  <a:txBody>
                    <a:bodyPr/>
                    <a:lstStyle/>
                    <a:p>
                      <a:pPr algn="ctr"/>
                      <a:endParaRPr lang="en-US" dirty="0"/>
                    </a:p>
                  </a:txBody>
                  <a:tcPr>
                    <a:solidFill>
                      <a:srgbClr val="000000"/>
                    </a:solidFill>
                  </a:tcPr>
                </a:tc>
                <a:tc>
                  <a:txBody>
                    <a:bodyPr/>
                    <a:lstStyle/>
                    <a:p>
                      <a:pPr algn="ctr"/>
                      <a:endParaRPr lang="en-US" dirty="0"/>
                    </a:p>
                  </a:txBody>
                  <a:tcPr>
                    <a:solidFill>
                      <a:srgbClr val="000000"/>
                    </a:solidFill>
                  </a:tcPr>
                </a:tc>
                <a:tc>
                  <a:txBody>
                    <a:bodyPr/>
                    <a:lstStyle/>
                    <a:p>
                      <a:pPr algn="ctr"/>
                      <a:endParaRPr lang="en-US" dirty="0"/>
                    </a:p>
                  </a:txBody>
                  <a:tcPr>
                    <a:solidFill>
                      <a:srgbClr val="000000"/>
                    </a:solidFill>
                  </a:tcPr>
                </a:tc>
                <a:tc>
                  <a:txBody>
                    <a:bodyPr/>
                    <a:lstStyle/>
                    <a:p>
                      <a:pPr algn="ctr"/>
                      <a:endParaRPr lang="en-US" dirty="0"/>
                    </a:p>
                  </a:txBody>
                  <a:tcPr>
                    <a:solidFill>
                      <a:srgbClr val="000000"/>
                    </a:solidFill>
                  </a:tcPr>
                </a:tc>
                <a:extLst>
                  <a:ext uri="{0D108BD9-81ED-4DB2-BD59-A6C34878D82A}">
                    <a16:rowId xmlns="" xmlns:a16="http://schemas.microsoft.com/office/drawing/2014/main" val="10004"/>
                  </a:ext>
                </a:extLst>
              </a:tr>
              <a:tr h="5009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Current Grade</a:t>
                      </a:r>
                      <a:r>
                        <a:rPr lang="en-US" sz="1200" baseline="0" dirty="0" smtClean="0"/>
                        <a:t> 8</a:t>
                      </a:r>
                      <a:endParaRPr lang="en-US" sz="1200" dirty="0" smtClean="0"/>
                    </a:p>
                  </a:txBody>
                  <a:tcPr/>
                </a:tc>
                <a:tc>
                  <a:txBody>
                    <a:bodyPr/>
                    <a:lstStyle/>
                    <a:p>
                      <a:pPr algn="ctr"/>
                      <a:r>
                        <a:rPr lang="en-US" dirty="0" smtClean="0"/>
                        <a:t>65.2</a:t>
                      </a:r>
                      <a:endParaRPr lang="en-US" dirty="0"/>
                    </a:p>
                  </a:txBody>
                  <a:tcPr/>
                </a:tc>
                <a:tc>
                  <a:txBody>
                    <a:bodyPr/>
                    <a:lstStyle/>
                    <a:p>
                      <a:pPr algn="ctr"/>
                      <a:r>
                        <a:rPr lang="en-US" dirty="0" smtClean="0"/>
                        <a:t>68.1</a:t>
                      </a:r>
                      <a:endParaRPr lang="en-US" dirty="0"/>
                    </a:p>
                  </a:txBody>
                  <a:tcPr/>
                </a:tc>
                <a:tc>
                  <a:txBody>
                    <a:bodyPr/>
                    <a:lstStyle/>
                    <a:p>
                      <a:pPr algn="ctr"/>
                      <a:r>
                        <a:rPr lang="en-US" dirty="0" smtClean="0"/>
                        <a:t>67.0</a:t>
                      </a:r>
                      <a:endParaRPr lang="en-US" dirty="0"/>
                    </a:p>
                  </a:txBody>
                  <a:tcPr/>
                </a:tc>
                <a:tc>
                  <a:txBody>
                    <a:bodyPr/>
                    <a:lstStyle/>
                    <a:p>
                      <a:pPr algn="ctr"/>
                      <a:r>
                        <a:rPr lang="en-US" dirty="0" smtClean="0"/>
                        <a:t>55.1</a:t>
                      </a:r>
                      <a:endParaRPr lang="en-US" dirty="0"/>
                    </a:p>
                  </a:txBody>
                  <a:tcPr/>
                </a:tc>
                <a:tc>
                  <a:txBody>
                    <a:bodyPr/>
                    <a:lstStyle/>
                    <a:p>
                      <a:pPr algn="ctr"/>
                      <a:r>
                        <a:rPr lang="en-US" dirty="0" smtClean="0"/>
                        <a:t>78.0</a:t>
                      </a:r>
                      <a:endParaRPr lang="en-US" dirty="0"/>
                    </a:p>
                  </a:txBody>
                  <a:tcPr>
                    <a:solidFill>
                      <a:srgbClr val="E9EDF4"/>
                    </a:solidFill>
                  </a:tcPr>
                </a:tc>
                <a:tc>
                  <a:txBody>
                    <a:bodyPr/>
                    <a:lstStyle/>
                    <a:p>
                      <a:pPr algn="ctr"/>
                      <a:endParaRPr lang="en-US" dirty="0"/>
                    </a:p>
                  </a:txBody>
                  <a:tcPr>
                    <a:solidFill>
                      <a:srgbClr val="000000"/>
                    </a:solidFill>
                  </a:tcPr>
                </a:tc>
                <a:tc>
                  <a:txBody>
                    <a:bodyPr/>
                    <a:lstStyle/>
                    <a:p>
                      <a:pPr algn="ctr"/>
                      <a:endParaRPr lang="en-US" dirty="0"/>
                    </a:p>
                  </a:txBody>
                  <a:tcPr>
                    <a:solidFill>
                      <a:srgbClr val="000000"/>
                    </a:solidFill>
                  </a:tcPr>
                </a:tc>
                <a:tc>
                  <a:txBody>
                    <a:bodyPr/>
                    <a:lstStyle/>
                    <a:p>
                      <a:pPr algn="ctr"/>
                      <a:endParaRPr lang="en-US" dirty="0"/>
                    </a:p>
                  </a:txBody>
                  <a:tcPr>
                    <a:solidFill>
                      <a:srgbClr val="000000"/>
                    </a:solidFill>
                  </a:tcPr>
                </a:tc>
                <a:extLst>
                  <a:ext uri="{0D108BD9-81ED-4DB2-BD59-A6C34878D82A}">
                    <a16:rowId xmlns="" xmlns:a16="http://schemas.microsoft.com/office/drawing/2014/main" val="10005"/>
                  </a:ext>
                </a:extLst>
              </a:tr>
              <a:tr h="5009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Current Grade</a:t>
                      </a:r>
                      <a:r>
                        <a:rPr lang="en-US" sz="1200" baseline="0" dirty="0" smtClean="0"/>
                        <a:t> 9</a:t>
                      </a:r>
                      <a:endParaRPr lang="en-US" sz="1200" dirty="0" smtClean="0"/>
                    </a:p>
                  </a:txBody>
                  <a:tcPr/>
                </a:tc>
                <a:tc>
                  <a:txBody>
                    <a:bodyPr/>
                    <a:lstStyle/>
                    <a:p>
                      <a:pPr algn="ctr"/>
                      <a:r>
                        <a:rPr lang="en-US" dirty="0" smtClean="0"/>
                        <a:t>NJASK</a:t>
                      </a:r>
                      <a:endParaRPr lang="en-US" dirty="0"/>
                    </a:p>
                  </a:txBody>
                  <a:tcPr>
                    <a:solidFill>
                      <a:schemeClr val="bg1">
                        <a:lumMod val="65000"/>
                      </a:schemeClr>
                    </a:solidFill>
                  </a:tcPr>
                </a:tc>
                <a:tc>
                  <a:txBody>
                    <a:bodyPr/>
                    <a:lstStyle/>
                    <a:p>
                      <a:pPr algn="ctr"/>
                      <a:r>
                        <a:rPr lang="en-US" dirty="0" smtClean="0"/>
                        <a:t>69.2</a:t>
                      </a:r>
                      <a:endParaRPr lang="en-US" dirty="0"/>
                    </a:p>
                  </a:txBody>
                  <a:tcPr/>
                </a:tc>
                <a:tc>
                  <a:txBody>
                    <a:bodyPr/>
                    <a:lstStyle/>
                    <a:p>
                      <a:pPr algn="ctr"/>
                      <a:r>
                        <a:rPr lang="en-US" dirty="0" smtClean="0"/>
                        <a:t>67.6</a:t>
                      </a:r>
                      <a:endParaRPr lang="en-US" dirty="0"/>
                    </a:p>
                  </a:txBody>
                  <a:tcPr/>
                </a:tc>
                <a:tc>
                  <a:txBody>
                    <a:bodyPr/>
                    <a:lstStyle/>
                    <a:p>
                      <a:pPr algn="ctr"/>
                      <a:r>
                        <a:rPr lang="en-US" dirty="0" smtClean="0"/>
                        <a:t>61.3</a:t>
                      </a:r>
                      <a:endParaRPr lang="en-US" dirty="0"/>
                    </a:p>
                  </a:txBody>
                  <a:tcPr/>
                </a:tc>
                <a:tc>
                  <a:txBody>
                    <a:bodyPr/>
                    <a:lstStyle/>
                    <a:p>
                      <a:pPr algn="ctr"/>
                      <a:r>
                        <a:rPr lang="en-US" dirty="0" smtClean="0"/>
                        <a:t>59.5</a:t>
                      </a:r>
                      <a:endParaRPr lang="en-US" dirty="0"/>
                    </a:p>
                  </a:txBody>
                  <a:tcPr/>
                </a:tc>
                <a:tc>
                  <a:txBody>
                    <a:bodyPr/>
                    <a:lstStyle/>
                    <a:p>
                      <a:pPr algn="ctr"/>
                      <a:r>
                        <a:rPr lang="en-US" dirty="0" smtClean="0"/>
                        <a:t>79.6</a:t>
                      </a:r>
                      <a:endParaRPr lang="en-US" dirty="0"/>
                    </a:p>
                  </a:txBody>
                  <a:tcPr>
                    <a:solidFill>
                      <a:srgbClr val="D0D8E8"/>
                    </a:solidFill>
                  </a:tcPr>
                </a:tc>
                <a:tc>
                  <a:txBody>
                    <a:bodyPr/>
                    <a:lstStyle/>
                    <a:p>
                      <a:pPr algn="ctr"/>
                      <a:endParaRPr lang="en-US" dirty="0"/>
                    </a:p>
                  </a:txBody>
                  <a:tcPr>
                    <a:solidFill>
                      <a:srgbClr val="000000"/>
                    </a:solidFill>
                  </a:tcPr>
                </a:tc>
                <a:tc>
                  <a:txBody>
                    <a:bodyPr/>
                    <a:lstStyle/>
                    <a:p>
                      <a:pPr algn="ctr"/>
                      <a:endParaRPr lang="en-US" dirty="0"/>
                    </a:p>
                  </a:txBody>
                  <a:tcPr>
                    <a:solidFill>
                      <a:srgbClr val="000000"/>
                    </a:solidFill>
                  </a:tcPr>
                </a:tc>
                <a:extLst>
                  <a:ext uri="{0D108BD9-81ED-4DB2-BD59-A6C34878D82A}">
                    <a16:rowId xmlns="" xmlns:a16="http://schemas.microsoft.com/office/drawing/2014/main" val="10006"/>
                  </a:ext>
                </a:extLst>
              </a:tr>
              <a:tr h="5009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Current Grade</a:t>
                      </a:r>
                      <a:r>
                        <a:rPr lang="en-US" sz="1200" baseline="0" dirty="0" smtClean="0"/>
                        <a:t> 10</a:t>
                      </a:r>
                      <a:endParaRPr lang="en-US" sz="120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NJASK</a:t>
                      </a:r>
                    </a:p>
                  </a:txBody>
                  <a:tcPr>
                    <a:solidFill>
                      <a:schemeClr val="bg1">
                        <a:lumMod val="6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NJASK</a:t>
                      </a:r>
                    </a:p>
                  </a:txBody>
                  <a:tcPr>
                    <a:solidFill>
                      <a:srgbClr val="A6A6A6"/>
                    </a:solidFill>
                  </a:tcPr>
                </a:tc>
                <a:tc>
                  <a:txBody>
                    <a:bodyPr/>
                    <a:lstStyle/>
                    <a:p>
                      <a:pPr algn="ctr"/>
                      <a:r>
                        <a:rPr lang="en-US" dirty="0" smtClean="0"/>
                        <a:t>74.6</a:t>
                      </a:r>
                      <a:endParaRPr lang="en-US" dirty="0"/>
                    </a:p>
                  </a:txBody>
                  <a:tcPr/>
                </a:tc>
                <a:tc>
                  <a:txBody>
                    <a:bodyPr/>
                    <a:lstStyle/>
                    <a:p>
                      <a:pPr algn="ctr"/>
                      <a:r>
                        <a:rPr lang="en-US" dirty="0" smtClean="0"/>
                        <a:t>60.2</a:t>
                      </a:r>
                      <a:endParaRPr lang="en-US" dirty="0"/>
                    </a:p>
                  </a:txBody>
                  <a:tcPr/>
                </a:tc>
                <a:tc>
                  <a:txBody>
                    <a:bodyPr/>
                    <a:lstStyle/>
                    <a:p>
                      <a:pPr algn="ctr"/>
                      <a:r>
                        <a:rPr lang="en-US" dirty="0" smtClean="0"/>
                        <a:t>72.0</a:t>
                      </a:r>
                      <a:endParaRPr lang="en-US" dirty="0"/>
                    </a:p>
                  </a:txBody>
                  <a:tcPr/>
                </a:tc>
                <a:tc>
                  <a:txBody>
                    <a:bodyPr/>
                    <a:lstStyle/>
                    <a:p>
                      <a:pPr algn="ctr"/>
                      <a:r>
                        <a:rPr lang="en-US" dirty="0" smtClean="0"/>
                        <a:t>69.7</a:t>
                      </a:r>
                      <a:endParaRPr lang="en-US" dirty="0"/>
                    </a:p>
                  </a:txBody>
                  <a:tcPr/>
                </a:tc>
                <a:tc>
                  <a:txBody>
                    <a:bodyPr/>
                    <a:lstStyle/>
                    <a:p>
                      <a:pPr algn="ctr"/>
                      <a:r>
                        <a:rPr lang="en-US" dirty="0" smtClean="0"/>
                        <a:t>61.1</a:t>
                      </a:r>
                      <a:endParaRPr lang="en-US" dirty="0"/>
                    </a:p>
                  </a:txBody>
                  <a:tcPr>
                    <a:solidFill>
                      <a:srgbClr val="E9EDF4"/>
                    </a:solidFill>
                  </a:tcPr>
                </a:tc>
                <a:tc>
                  <a:txBody>
                    <a:bodyPr/>
                    <a:lstStyle/>
                    <a:p>
                      <a:pPr algn="ctr"/>
                      <a:endParaRPr lang="en-US" dirty="0"/>
                    </a:p>
                  </a:txBody>
                  <a:tcPr>
                    <a:solidFill>
                      <a:srgbClr val="000000"/>
                    </a:solidFill>
                  </a:tcPr>
                </a:tc>
                <a:extLst>
                  <a:ext uri="{0D108BD9-81ED-4DB2-BD59-A6C34878D82A}">
                    <a16:rowId xmlns="" xmlns:a16="http://schemas.microsoft.com/office/drawing/2014/main" val="10007"/>
                  </a:ext>
                </a:extLst>
              </a:tr>
              <a:tr h="5009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Current Grade</a:t>
                      </a:r>
                      <a:r>
                        <a:rPr lang="en-US" sz="1200" baseline="0" dirty="0" smtClean="0"/>
                        <a:t> 11</a:t>
                      </a:r>
                      <a:endParaRPr lang="en-US" sz="120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NJASK</a:t>
                      </a:r>
                    </a:p>
                  </a:txBody>
                  <a:tcPr>
                    <a:solidFill>
                      <a:schemeClr val="bg1">
                        <a:lumMod val="6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NJASK</a:t>
                      </a:r>
                    </a:p>
                  </a:txBody>
                  <a:tcPr>
                    <a:solidFill>
                      <a:srgbClr val="A6A6A6"/>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NJASK</a:t>
                      </a:r>
                    </a:p>
                  </a:txBody>
                  <a:tcPr>
                    <a:solidFill>
                      <a:srgbClr val="A6A6A6"/>
                    </a:solidFill>
                  </a:tcPr>
                </a:tc>
                <a:tc>
                  <a:txBody>
                    <a:bodyPr/>
                    <a:lstStyle/>
                    <a:p>
                      <a:pPr algn="ctr"/>
                      <a:r>
                        <a:rPr lang="en-US" dirty="0" smtClean="0"/>
                        <a:t>58.7</a:t>
                      </a:r>
                      <a:endParaRPr lang="en-US" dirty="0"/>
                    </a:p>
                  </a:txBody>
                  <a:tcPr/>
                </a:tc>
                <a:tc>
                  <a:txBody>
                    <a:bodyPr/>
                    <a:lstStyle/>
                    <a:p>
                      <a:pPr algn="ctr"/>
                      <a:r>
                        <a:rPr lang="en-US" dirty="0" smtClean="0"/>
                        <a:t>74.5</a:t>
                      </a:r>
                      <a:endParaRPr lang="en-US" dirty="0"/>
                    </a:p>
                  </a:txBody>
                  <a:tcPr/>
                </a:tc>
                <a:tc>
                  <a:txBody>
                    <a:bodyPr/>
                    <a:lstStyle/>
                    <a:p>
                      <a:pPr algn="ctr"/>
                      <a:r>
                        <a:rPr lang="en-US" dirty="0" smtClean="0"/>
                        <a:t>79.6</a:t>
                      </a:r>
                      <a:endParaRPr lang="en-US" dirty="0"/>
                    </a:p>
                  </a:txBody>
                  <a:tcPr/>
                </a:tc>
                <a:tc>
                  <a:txBody>
                    <a:bodyPr/>
                    <a:lstStyle/>
                    <a:p>
                      <a:pPr algn="ctr"/>
                      <a:r>
                        <a:rPr lang="en-US" dirty="0" smtClean="0"/>
                        <a:t>71.7</a:t>
                      </a:r>
                      <a:endParaRPr lang="en-US" dirty="0"/>
                    </a:p>
                  </a:txBody>
                  <a:tcPr/>
                </a:tc>
                <a:tc>
                  <a:txBody>
                    <a:bodyPr/>
                    <a:lstStyle/>
                    <a:p>
                      <a:pPr algn="ctr"/>
                      <a:r>
                        <a:rPr lang="en-US" dirty="0" smtClean="0"/>
                        <a:t>73.1</a:t>
                      </a:r>
                      <a:endParaRPr lang="en-US" dirty="0"/>
                    </a:p>
                  </a:txBody>
                  <a:tcPr>
                    <a:solidFill>
                      <a:srgbClr val="D0D8E8"/>
                    </a:solidFill>
                  </a:tcPr>
                </a:tc>
                <a:extLst>
                  <a:ext uri="{0D108BD9-81ED-4DB2-BD59-A6C34878D82A}">
                    <a16:rowId xmlns="" xmlns:a16="http://schemas.microsoft.com/office/drawing/2014/main" val="10008"/>
                  </a:ext>
                </a:extLst>
              </a:tr>
            </a:tbl>
          </a:graphicData>
        </a:graphic>
      </p:graphicFrame>
      <p:sp>
        <p:nvSpPr>
          <p:cNvPr id="3" name="Slide Number Placeholder 2"/>
          <p:cNvSpPr>
            <a:spLocks noGrp="1"/>
          </p:cNvSpPr>
          <p:nvPr>
            <p:ph type="sldNum" sz="quarter" idx="12"/>
          </p:nvPr>
        </p:nvSpPr>
        <p:spPr/>
        <p:txBody>
          <a:bodyPr/>
          <a:lstStyle/>
          <a:p>
            <a:fld id="{356A72F1-C897-1647-9CE8-BFFB19418015}" type="slidenum">
              <a:rPr lang="en-US" smtClean="0"/>
              <a:pPr/>
              <a:t>12</a:t>
            </a:fld>
            <a:endParaRPr lang="en-US" dirty="0"/>
          </a:p>
        </p:txBody>
      </p:sp>
      <p:sp>
        <p:nvSpPr>
          <p:cNvPr id="4" name="Title 3"/>
          <p:cNvSpPr>
            <a:spLocks noGrp="1"/>
          </p:cNvSpPr>
          <p:nvPr>
            <p:ph type="title"/>
          </p:nvPr>
        </p:nvSpPr>
        <p:spPr/>
        <p:txBody>
          <a:bodyPr/>
          <a:lstStyle/>
          <a:p>
            <a:r>
              <a:rPr lang="en-US" sz="2800" dirty="0" smtClean="0">
                <a:latin typeface="Book Antiqua"/>
                <a:cs typeface="Book Antiqua"/>
              </a:rPr>
              <a:t>Longitudinal Analysis of English Language arts / Literacy Results 2015-2019</a:t>
            </a:r>
            <a:endParaRPr lang="en-US" sz="2800" dirty="0">
              <a:latin typeface="Book Antiqua"/>
              <a:cs typeface="Book Antiqua"/>
            </a:endParaRPr>
          </a:p>
        </p:txBody>
      </p:sp>
    </p:spTree>
    <p:extLst>
      <p:ext uri="{BB962C8B-B14F-4D97-AF65-F5344CB8AC3E}">
        <p14:creationId xmlns:p14="http://schemas.microsoft.com/office/powerpoint/2010/main" val="34714166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0129" y="1719071"/>
            <a:ext cx="8763001" cy="4407408"/>
          </a:xfrm>
        </p:spPr>
        <p:txBody>
          <a:bodyPr>
            <a:normAutofit/>
          </a:bodyPr>
          <a:lstStyle/>
          <a:p>
            <a:r>
              <a:rPr lang="en-US" sz="2200" dirty="0" smtClean="0"/>
              <a:t>Significant gains were seen in grades 6, 7, 8, and 10.</a:t>
            </a:r>
          </a:p>
          <a:p>
            <a:pPr lvl="1"/>
            <a:r>
              <a:rPr lang="en-US" sz="2000" dirty="0"/>
              <a:t>Grade 6 – 22% more students achieved a level 4 or 5 on NJSLA.</a:t>
            </a:r>
          </a:p>
          <a:p>
            <a:pPr lvl="1"/>
            <a:r>
              <a:rPr lang="en-US" sz="2000" dirty="0"/>
              <a:t>Grade 7 – 18% more students achieved a level 4 or 5 on NJSLA.</a:t>
            </a:r>
          </a:p>
          <a:p>
            <a:pPr lvl="1"/>
            <a:r>
              <a:rPr lang="en-US" sz="2000" dirty="0"/>
              <a:t>Grade 8 – 10% more students achieved a level 4 or 5 on NJSLA.</a:t>
            </a:r>
          </a:p>
          <a:p>
            <a:pPr lvl="1"/>
            <a:r>
              <a:rPr lang="en-US" sz="2000" dirty="0"/>
              <a:t>Grade 10 – 16% more students achieved a level 4 or 5 on </a:t>
            </a:r>
            <a:r>
              <a:rPr lang="en-US" sz="2000" dirty="0" smtClean="0"/>
              <a:t>NJSLA.</a:t>
            </a:r>
            <a:br>
              <a:rPr lang="en-US" sz="2000" dirty="0" smtClean="0"/>
            </a:br>
            <a:endParaRPr lang="en-US" sz="2000" dirty="0" smtClean="0"/>
          </a:p>
          <a:p>
            <a:r>
              <a:rPr lang="en-US" sz="2200" dirty="0" smtClean="0"/>
              <a:t>Teachers in grades 6-8 fully implemented Reader’s and Writer’s Workshop.  This framework ensures that students are working at their independent level and provides for individualized personal instruction.</a:t>
            </a:r>
          </a:p>
        </p:txBody>
      </p:sp>
      <p:sp>
        <p:nvSpPr>
          <p:cNvPr id="3" name="Slide Number Placeholder 2"/>
          <p:cNvSpPr>
            <a:spLocks noGrp="1"/>
          </p:cNvSpPr>
          <p:nvPr>
            <p:ph type="sldNum" sz="quarter" idx="12"/>
          </p:nvPr>
        </p:nvSpPr>
        <p:spPr/>
        <p:txBody>
          <a:bodyPr/>
          <a:lstStyle/>
          <a:p>
            <a:fld id="{356A72F1-C897-1647-9CE8-BFFB19418015}" type="slidenum">
              <a:rPr lang="en-US" smtClean="0"/>
              <a:pPr/>
              <a:t>13</a:t>
            </a:fld>
            <a:endParaRPr lang="en-US" dirty="0"/>
          </a:p>
        </p:txBody>
      </p:sp>
      <p:sp>
        <p:nvSpPr>
          <p:cNvPr id="4" name="Title 3"/>
          <p:cNvSpPr>
            <a:spLocks noGrp="1"/>
          </p:cNvSpPr>
          <p:nvPr>
            <p:ph type="title"/>
          </p:nvPr>
        </p:nvSpPr>
        <p:spPr/>
        <p:txBody>
          <a:bodyPr/>
          <a:lstStyle/>
          <a:p>
            <a:r>
              <a:rPr lang="en-US" sz="2800" dirty="0">
                <a:latin typeface="Book Antiqua"/>
                <a:cs typeface="Book Antiqua"/>
              </a:rPr>
              <a:t>English language arts/literacy: </a:t>
            </a:r>
            <a:r>
              <a:rPr lang="en-US" sz="2800" dirty="0" smtClean="0">
                <a:latin typeface="Book Antiqua"/>
                <a:cs typeface="Book Antiqua"/>
              </a:rPr>
              <a:t>NOTABLE </a:t>
            </a:r>
            <a:r>
              <a:rPr lang="en-US" sz="2800" dirty="0">
                <a:latin typeface="Book Antiqua"/>
                <a:cs typeface="Book Antiqua"/>
              </a:rPr>
              <a:t>ACHEIVEMENTS From 2018-19</a:t>
            </a:r>
            <a:endParaRPr lang="en-US" sz="2800" cap="none" dirty="0"/>
          </a:p>
        </p:txBody>
      </p:sp>
    </p:spTree>
    <p:extLst>
      <p:ext uri="{BB962C8B-B14F-4D97-AF65-F5344CB8AC3E}">
        <p14:creationId xmlns:p14="http://schemas.microsoft.com/office/powerpoint/2010/main" val="28837979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563758"/>
            <a:ext cx="8407893" cy="5065642"/>
          </a:xfrm>
        </p:spPr>
        <p:txBody>
          <a:bodyPr>
            <a:noAutofit/>
          </a:bodyPr>
          <a:lstStyle/>
          <a:p>
            <a:r>
              <a:rPr lang="en-US" sz="1800" dirty="0"/>
              <a:t>Continue work with Literacy </a:t>
            </a:r>
            <a:r>
              <a:rPr lang="en-US" sz="1800" dirty="0" smtClean="0"/>
              <a:t>Consultant </a:t>
            </a:r>
            <a:r>
              <a:rPr lang="en-US" sz="1800" dirty="0"/>
              <a:t>in grades </a:t>
            </a:r>
            <a:r>
              <a:rPr lang="en-US" sz="1800" dirty="0" smtClean="0"/>
              <a:t>6-8 to provide advanced-level training on research-based Reader’s </a:t>
            </a:r>
            <a:r>
              <a:rPr lang="en-US" sz="1800" dirty="0"/>
              <a:t>and Writer’s Workshop.</a:t>
            </a:r>
          </a:p>
          <a:p>
            <a:pPr marL="365760" lvl="1" indent="0">
              <a:buNone/>
            </a:pPr>
            <a:endParaRPr lang="en-US" sz="1800" dirty="0"/>
          </a:p>
          <a:p>
            <a:r>
              <a:rPr lang="en-US" sz="1800" dirty="0" smtClean="0"/>
              <a:t>Provide teachers with opportunities for vertical articulation of curriculum goals, instructional practices, and assessment creation. </a:t>
            </a:r>
            <a:endParaRPr lang="en-US" sz="1800" dirty="0"/>
          </a:p>
          <a:p>
            <a:pPr marL="45720" indent="0">
              <a:buNone/>
            </a:pPr>
            <a:endParaRPr lang="en-US" sz="1800" dirty="0"/>
          </a:p>
          <a:p>
            <a:r>
              <a:rPr lang="en-US" sz="1800" dirty="0"/>
              <a:t>Provide quality professional development to Middle School faculty on "Strategies </a:t>
            </a:r>
            <a:r>
              <a:rPr lang="en-US" sz="1800" dirty="0" smtClean="0"/>
              <a:t>to Promote </a:t>
            </a:r>
            <a:r>
              <a:rPr lang="en-US" sz="1800" dirty="0"/>
              <a:t>Personalized Learning and Student Choice</a:t>
            </a:r>
            <a:r>
              <a:rPr lang="en-US" sz="1800" dirty="0" smtClean="0"/>
              <a:t>."</a:t>
            </a:r>
            <a:endParaRPr lang="en-US" sz="1800" dirty="0"/>
          </a:p>
          <a:p>
            <a:pPr marL="45720" indent="0">
              <a:buNone/>
            </a:pPr>
            <a:endParaRPr lang="en-US" sz="1800" dirty="0"/>
          </a:p>
          <a:p>
            <a:r>
              <a:rPr lang="en-US" sz="1800" dirty="0"/>
              <a:t>Provide ongoing opportunities throughout the year for teachers and administration to review assessment data to drive instruction and meet the individual needs of our students</a:t>
            </a:r>
            <a:r>
              <a:rPr lang="en-US" sz="1800" dirty="0" smtClean="0"/>
              <a:t>.</a:t>
            </a:r>
            <a:endParaRPr lang="en-US" sz="1800" dirty="0"/>
          </a:p>
        </p:txBody>
      </p:sp>
      <p:sp>
        <p:nvSpPr>
          <p:cNvPr id="3" name="Slide Number Placeholder 2"/>
          <p:cNvSpPr>
            <a:spLocks noGrp="1"/>
          </p:cNvSpPr>
          <p:nvPr>
            <p:ph type="sldNum" sz="quarter" idx="12"/>
          </p:nvPr>
        </p:nvSpPr>
        <p:spPr/>
        <p:txBody>
          <a:bodyPr/>
          <a:lstStyle/>
          <a:p>
            <a:fld id="{356A72F1-C897-1647-9CE8-BFFB19418015}" type="slidenum">
              <a:rPr lang="en-US" smtClean="0"/>
              <a:pPr/>
              <a:t>14</a:t>
            </a:fld>
            <a:endParaRPr lang="en-US" dirty="0"/>
          </a:p>
        </p:txBody>
      </p:sp>
      <p:sp>
        <p:nvSpPr>
          <p:cNvPr id="4" name="Title 3"/>
          <p:cNvSpPr>
            <a:spLocks noGrp="1"/>
          </p:cNvSpPr>
          <p:nvPr>
            <p:ph type="title"/>
          </p:nvPr>
        </p:nvSpPr>
        <p:spPr/>
        <p:txBody>
          <a:bodyPr/>
          <a:lstStyle/>
          <a:p>
            <a:r>
              <a:rPr lang="en-US" sz="2800" dirty="0">
                <a:latin typeface="Book Antiqua"/>
                <a:cs typeface="Book Antiqua"/>
              </a:rPr>
              <a:t>English language arts/literacy: </a:t>
            </a:r>
            <a:br>
              <a:rPr lang="en-US" sz="2800" dirty="0">
                <a:latin typeface="Book Antiqua"/>
                <a:cs typeface="Book Antiqua"/>
              </a:rPr>
            </a:br>
            <a:r>
              <a:rPr lang="en-US" sz="2800" dirty="0">
                <a:latin typeface="Book Antiqua"/>
                <a:cs typeface="Book Antiqua"/>
              </a:rPr>
              <a:t>Plan For </a:t>
            </a:r>
            <a:r>
              <a:rPr lang="en-US" sz="2800" dirty="0" smtClean="0">
                <a:latin typeface="Book Antiqua"/>
                <a:cs typeface="Book Antiqua"/>
              </a:rPr>
              <a:t>2019-20</a:t>
            </a:r>
            <a:endParaRPr lang="en-US" sz="2800" cap="none" dirty="0"/>
          </a:p>
        </p:txBody>
      </p:sp>
    </p:spTree>
    <p:extLst>
      <p:ext uri="{BB962C8B-B14F-4D97-AF65-F5344CB8AC3E}">
        <p14:creationId xmlns:p14="http://schemas.microsoft.com/office/powerpoint/2010/main" val="14705534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itle 3"/>
          <p:cNvSpPr>
            <a:spLocks noGrp="1"/>
          </p:cNvSpPr>
          <p:nvPr>
            <p:ph type="title"/>
          </p:nvPr>
        </p:nvSpPr>
        <p:spPr/>
        <p:txBody>
          <a:bodyPr/>
          <a:lstStyle/>
          <a:p>
            <a:r>
              <a:rPr lang="en-US" sz="2000" cap="none" dirty="0">
                <a:solidFill>
                  <a:prstClr val="white"/>
                </a:solidFill>
              </a:rPr>
              <a:t>Comparison of </a:t>
            </a:r>
            <a:r>
              <a:rPr lang="en-US" sz="2000" cap="none" dirty="0">
                <a:solidFill>
                  <a:schemeClr val="tx2">
                    <a:lumMod val="20000"/>
                    <a:lumOff val="80000"/>
                  </a:schemeClr>
                </a:solidFill>
              </a:rPr>
              <a:t>Waldwick’s</a:t>
            </a:r>
            <a:r>
              <a:rPr lang="en-US" sz="2000" cap="none" dirty="0" smtClean="0">
                <a:solidFill>
                  <a:srgbClr val="FFFF00"/>
                </a:solidFill>
              </a:rPr>
              <a:t> </a:t>
            </a:r>
            <a:r>
              <a:rPr lang="en-US" sz="2000" cap="none" dirty="0">
                <a:solidFill>
                  <a:prstClr val="white"/>
                </a:solidFill>
              </a:rPr>
              <a:t>Spring 2017, </a:t>
            </a:r>
            <a:br>
              <a:rPr lang="en-US" sz="2000" cap="none" dirty="0">
                <a:solidFill>
                  <a:prstClr val="white"/>
                </a:solidFill>
              </a:rPr>
            </a:br>
            <a:r>
              <a:rPr lang="en-US" sz="2000" cap="none" dirty="0">
                <a:solidFill>
                  <a:prstClr val="white"/>
                </a:solidFill>
              </a:rPr>
              <a:t>Spring 2018 &amp; Spring 2019 NJSLA Administrations</a:t>
            </a:r>
            <a:br>
              <a:rPr lang="en-US" sz="2000" cap="none" dirty="0">
                <a:solidFill>
                  <a:prstClr val="white"/>
                </a:solidFill>
              </a:rPr>
            </a:br>
            <a:r>
              <a:rPr lang="en-US" sz="2000" b="1" cap="none" dirty="0">
                <a:solidFill>
                  <a:prstClr val="white"/>
                </a:solidFill>
              </a:rPr>
              <a:t>Mathematics - Percentages</a:t>
            </a:r>
            <a:endParaRPr lang="en-US" sz="2000" b="1" cap="none" dirty="0"/>
          </a:p>
        </p:txBody>
      </p:sp>
      <p:graphicFrame>
        <p:nvGraphicFramePr>
          <p:cNvPr id="34" name="Table 33"/>
          <p:cNvGraphicFramePr>
            <a:graphicFrameLocks noGrp="1"/>
          </p:cNvGraphicFramePr>
          <p:nvPr>
            <p:extLst>
              <p:ext uri="{D42A27DB-BD31-4B8C-83A1-F6EECF244321}">
                <p14:modId xmlns:p14="http://schemas.microsoft.com/office/powerpoint/2010/main" val="99456084"/>
              </p:ext>
            </p:extLst>
          </p:nvPr>
        </p:nvGraphicFramePr>
        <p:xfrm>
          <a:off x="117792" y="1621728"/>
          <a:ext cx="8810690" cy="4483357"/>
        </p:xfrm>
        <a:graphic>
          <a:graphicData uri="http://schemas.openxmlformats.org/drawingml/2006/table">
            <a:tbl>
              <a:tblPr firstRow="1" firstCol="1" bandRow="1">
                <a:tableStyleId>{5C22544A-7EE6-4342-B048-85BDC9FD1C3A}</a:tableStyleId>
              </a:tblPr>
              <a:tblGrid>
                <a:gridCol w="491808">
                  <a:extLst>
                    <a:ext uri="{9D8B030D-6E8A-4147-A177-3AD203B41FA5}">
                      <a16:colId xmlns="" xmlns:a16="http://schemas.microsoft.com/office/drawing/2014/main" val="20000"/>
                    </a:ext>
                  </a:extLst>
                </a:gridCol>
                <a:gridCol w="477328">
                  <a:extLst>
                    <a:ext uri="{9D8B030D-6E8A-4147-A177-3AD203B41FA5}">
                      <a16:colId xmlns="" xmlns:a16="http://schemas.microsoft.com/office/drawing/2014/main" val="20001"/>
                    </a:ext>
                  </a:extLst>
                </a:gridCol>
                <a:gridCol w="508959">
                  <a:extLst>
                    <a:ext uri="{9D8B030D-6E8A-4147-A177-3AD203B41FA5}">
                      <a16:colId xmlns="" xmlns:a16="http://schemas.microsoft.com/office/drawing/2014/main" val="20002"/>
                    </a:ext>
                  </a:extLst>
                </a:gridCol>
                <a:gridCol w="424785">
                  <a:extLst>
                    <a:ext uri="{9D8B030D-6E8A-4147-A177-3AD203B41FA5}">
                      <a16:colId xmlns="" xmlns:a16="http://schemas.microsoft.com/office/drawing/2014/main" val="20003"/>
                    </a:ext>
                  </a:extLst>
                </a:gridCol>
                <a:gridCol w="493415">
                  <a:extLst>
                    <a:ext uri="{9D8B030D-6E8A-4147-A177-3AD203B41FA5}">
                      <a16:colId xmlns="" xmlns:a16="http://schemas.microsoft.com/office/drawing/2014/main" val="20004"/>
                    </a:ext>
                  </a:extLst>
                </a:gridCol>
                <a:gridCol w="493415">
                  <a:extLst>
                    <a:ext uri="{9D8B030D-6E8A-4147-A177-3AD203B41FA5}">
                      <a16:colId xmlns="" xmlns:a16="http://schemas.microsoft.com/office/drawing/2014/main" val="20005"/>
                    </a:ext>
                  </a:extLst>
                </a:gridCol>
                <a:gridCol w="493415">
                  <a:extLst>
                    <a:ext uri="{9D8B030D-6E8A-4147-A177-3AD203B41FA5}">
                      <a16:colId xmlns="" xmlns:a16="http://schemas.microsoft.com/office/drawing/2014/main" val="20006"/>
                    </a:ext>
                  </a:extLst>
                </a:gridCol>
                <a:gridCol w="493415">
                  <a:extLst>
                    <a:ext uri="{9D8B030D-6E8A-4147-A177-3AD203B41FA5}">
                      <a16:colId xmlns="" xmlns:a16="http://schemas.microsoft.com/office/drawing/2014/main" val="20007"/>
                    </a:ext>
                  </a:extLst>
                </a:gridCol>
                <a:gridCol w="493415">
                  <a:extLst>
                    <a:ext uri="{9D8B030D-6E8A-4147-A177-3AD203B41FA5}">
                      <a16:colId xmlns="" xmlns:a16="http://schemas.microsoft.com/office/drawing/2014/main" val="20008"/>
                    </a:ext>
                  </a:extLst>
                </a:gridCol>
                <a:gridCol w="493415">
                  <a:extLst>
                    <a:ext uri="{9D8B030D-6E8A-4147-A177-3AD203B41FA5}">
                      <a16:colId xmlns="" xmlns:a16="http://schemas.microsoft.com/office/drawing/2014/main" val="20009"/>
                    </a:ext>
                  </a:extLst>
                </a:gridCol>
                <a:gridCol w="493415">
                  <a:extLst>
                    <a:ext uri="{9D8B030D-6E8A-4147-A177-3AD203B41FA5}">
                      <a16:colId xmlns="" xmlns:a16="http://schemas.microsoft.com/office/drawing/2014/main" val="20010"/>
                    </a:ext>
                  </a:extLst>
                </a:gridCol>
                <a:gridCol w="493415">
                  <a:extLst>
                    <a:ext uri="{9D8B030D-6E8A-4147-A177-3AD203B41FA5}">
                      <a16:colId xmlns="" xmlns:a16="http://schemas.microsoft.com/office/drawing/2014/main" val="20011"/>
                    </a:ext>
                  </a:extLst>
                </a:gridCol>
                <a:gridCol w="493415">
                  <a:extLst>
                    <a:ext uri="{9D8B030D-6E8A-4147-A177-3AD203B41FA5}">
                      <a16:colId xmlns="" xmlns:a16="http://schemas.microsoft.com/office/drawing/2014/main" val="20012"/>
                    </a:ext>
                  </a:extLst>
                </a:gridCol>
                <a:gridCol w="493415">
                  <a:extLst>
                    <a:ext uri="{9D8B030D-6E8A-4147-A177-3AD203B41FA5}">
                      <a16:colId xmlns="" xmlns:a16="http://schemas.microsoft.com/office/drawing/2014/main" val="20013"/>
                    </a:ext>
                  </a:extLst>
                </a:gridCol>
                <a:gridCol w="493415">
                  <a:extLst>
                    <a:ext uri="{9D8B030D-6E8A-4147-A177-3AD203B41FA5}">
                      <a16:colId xmlns="" xmlns:a16="http://schemas.microsoft.com/office/drawing/2014/main" val="20014"/>
                    </a:ext>
                  </a:extLst>
                </a:gridCol>
                <a:gridCol w="493415">
                  <a:extLst>
                    <a:ext uri="{9D8B030D-6E8A-4147-A177-3AD203B41FA5}">
                      <a16:colId xmlns="" xmlns:a16="http://schemas.microsoft.com/office/drawing/2014/main" val="20015"/>
                    </a:ext>
                  </a:extLst>
                </a:gridCol>
                <a:gridCol w="493415">
                  <a:extLst>
                    <a:ext uri="{9D8B030D-6E8A-4147-A177-3AD203B41FA5}">
                      <a16:colId xmlns="" xmlns:a16="http://schemas.microsoft.com/office/drawing/2014/main" val="2364039972"/>
                    </a:ext>
                  </a:extLst>
                </a:gridCol>
                <a:gridCol w="493415">
                  <a:extLst>
                    <a:ext uri="{9D8B030D-6E8A-4147-A177-3AD203B41FA5}">
                      <a16:colId xmlns="" xmlns:a16="http://schemas.microsoft.com/office/drawing/2014/main" val="2873119647"/>
                    </a:ext>
                  </a:extLst>
                </a:gridCol>
              </a:tblGrid>
              <a:tr h="754483">
                <a:tc>
                  <a:txBody>
                    <a:bodyPr/>
                    <a:lstStyle/>
                    <a:p>
                      <a:pPr marL="0" marR="0" algn="ctr">
                        <a:lnSpc>
                          <a:spcPct val="106000"/>
                        </a:lnSpc>
                        <a:spcBef>
                          <a:spcPts val="0"/>
                        </a:spcBef>
                        <a:spcAft>
                          <a:spcPts val="800"/>
                        </a:spcAft>
                      </a:pPr>
                      <a:r>
                        <a:rPr lang="en-US" sz="1000" dirty="0">
                          <a:effectLst/>
                        </a:rPr>
                        <a:t>Grade</a:t>
                      </a:r>
                      <a:endParaRPr lang="en-US" sz="10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0000"/>
                        </a:lnSpc>
                        <a:spcBef>
                          <a:spcPts val="0"/>
                        </a:spcBef>
                        <a:spcAft>
                          <a:spcPts val="0"/>
                        </a:spcAft>
                      </a:pPr>
                      <a:r>
                        <a:rPr lang="en-US" sz="1000" kern="1200" dirty="0">
                          <a:effectLst/>
                        </a:rPr>
                        <a:t>Level 1 2017</a:t>
                      </a:r>
                      <a:endParaRPr lang="en-US" sz="10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0000"/>
                        </a:lnSpc>
                        <a:spcBef>
                          <a:spcPts val="0"/>
                        </a:spcBef>
                        <a:spcAft>
                          <a:spcPts val="0"/>
                        </a:spcAft>
                      </a:pPr>
                      <a:r>
                        <a:rPr lang="en-US" sz="1000" kern="1200" dirty="0">
                          <a:effectLst/>
                        </a:rPr>
                        <a:t>Level 1 2018</a:t>
                      </a:r>
                      <a:endParaRPr lang="en-US" sz="10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0000"/>
                        </a:lnSpc>
                        <a:spcBef>
                          <a:spcPts val="0"/>
                        </a:spcBef>
                        <a:spcAft>
                          <a:spcPts val="0"/>
                        </a:spcAft>
                      </a:pPr>
                      <a:r>
                        <a:rPr lang="en-US" sz="1000" kern="1200" dirty="0">
                          <a:effectLst/>
                        </a:rPr>
                        <a:t>Level 1 2019 </a:t>
                      </a:r>
                      <a:endParaRPr lang="en-US" sz="1000" b="1" dirty="0">
                        <a:effectLst/>
                        <a:latin typeface="+mj-lt"/>
                        <a:ea typeface="Calibri" panose="020F0502020204030204" pitchFamily="34" charset="0"/>
                        <a:cs typeface="Times New Roman" panose="02020603050405020304" pitchFamily="18" charset="0"/>
                      </a:endParaRPr>
                    </a:p>
                  </a:txBody>
                  <a:tcPr marL="7321" marR="7321" marT="7321" marB="0" anchor="ctr">
                    <a:solidFill>
                      <a:schemeClr val="tx2"/>
                    </a:solidFill>
                  </a:tcPr>
                </a:tc>
                <a:tc>
                  <a:txBody>
                    <a:bodyPr/>
                    <a:lstStyle/>
                    <a:p>
                      <a:pPr marL="0" marR="0" algn="ctr">
                        <a:lnSpc>
                          <a:spcPct val="100000"/>
                        </a:lnSpc>
                        <a:spcBef>
                          <a:spcPts val="0"/>
                        </a:spcBef>
                        <a:spcAft>
                          <a:spcPts val="0"/>
                        </a:spcAft>
                      </a:pPr>
                      <a:r>
                        <a:rPr lang="en-US" sz="1000" kern="1200" dirty="0">
                          <a:effectLst/>
                        </a:rPr>
                        <a:t>Level 2 2017</a:t>
                      </a:r>
                      <a:endParaRPr lang="en-US" sz="10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0000"/>
                        </a:lnSpc>
                        <a:spcBef>
                          <a:spcPts val="0"/>
                        </a:spcBef>
                        <a:spcAft>
                          <a:spcPts val="0"/>
                        </a:spcAft>
                      </a:pPr>
                      <a:r>
                        <a:rPr lang="en-US" sz="1000" kern="1200" dirty="0">
                          <a:effectLst/>
                        </a:rPr>
                        <a:t>Level 2 2018</a:t>
                      </a:r>
                      <a:endParaRPr lang="en-US" sz="10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0000"/>
                        </a:lnSpc>
                        <a:spcBef>
                          <a:spcPts val="0"/>
                        </a:spcBef>
                        <a:spcAft>
                          <a:spcPts val="0"/>
                        </a:spcAft>
                      </a:pPr>
                      <a:r>
                        <a:rPr lang="en-US" sz="1000" kern="1200" dirty="0">
                          <a:effectLst/>
                        </a:rPr>
                        <a:t>Level 2 2019 </a:t>
                      </a:r>
                      <a:endParaRPr lang="en-US" sz="1000" b="1" dirty="0">
                        <a:effectLst/>
                        <a:latin typeface="+mj-lt"/>
                        <a:ea typeface="Calibri" panose="020F0502020204030204" pitchFamily="34" charset="0"/>
                        <a:cs typeface="Times New Roman" panose="02020603050405020304" pitchFamily="18" charset="0"/>
                      </a:endParaRPr>
                    </a:p>
                  </a:txBody>
                  <a:tcPr marL="7321" marR="7321" marT="7321" marB="0" anchor="ctr">
                    <a:solidFill>
                      <a:schemeClr val="tx2"/>
                    </a:solidFill>
                  </a:tcPr>
                </a:tc>
                <a:tc>
                  <a:txBody>
                    <a:bodyPr/>
                    <a:lstStyle/>
                    <a:p>
                      <a:pPr marL="0" marR="0" algn="ctr">
                        <a:lnSpc>
                          <a:spcPct val="100000"/>
                        </a:lnSpc>
                        <a:spcBef>
                          <a:spcPts val="0"/>
                        </a:spcBef>
                        <a:spcAft>
                          <a:spcPts val="0"/>
                        </a:spcAft>
                      </a:pPr>
                      <a:r>
                        <a:rPr lang="en-US" sz="1000" kern="1200" dirty="0">
                          <a:effectLst/>
                        </a:rPr>
                        <a:t>Level 3 2017</a:t>
                      </a:r>
                      <a:endParaRPr lang="en-US" sz="10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0000"/>
                        </a:lnSpc>
                        <a:spcBef>
                          <a:spcPts val="0"/>
                        </a:spcBef>
                        <a:spcAft>
                          <a:spcPts val="0"/>
                        </a:spcAft>
                      </a:pPr>
                      <a:r>
                        <a:rPr lang="en-US" sz="1000" kern="1200" dirty="0">
                          <a:effectLst/>
                        </a:rPr>
                        <a:t>Level 3 2018</a:t>
                      </a:r>
                      <a:endParaRPr lang="en-US" sz="10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0000"/>
                        </a:lnSpc>
                        <a:spcBef>
                          <a:spcPts val="0"/>
                        </a:spcBef>
                        <a:spcAft>
                          <a:spcPts val="0"/>
                        </a:spcAft>
                      </a:pPr>
                      <a:r>
                        <a:rPr lang="en-US" sz="1000" kern="1200" dirty="0">
                          <a:effectLst/>
                        </a:rPr>
                        <a:t>Level 3 2019</a:t>
                      </a:r>
                      <a:endParaRPr lang="en-US" sz="1000" b="1" dirty="0">
                        <a:effectLst/>
                        <a:latin typeface="+mj-lt"/>
                        <a:ea typeface="Calibri" panose="020F0502020204030204" pitchFamily="34" charset="0"/>
                        <a:cs typeface="Times New Roman" panose="02020603050405020304" pitchFamily="18" charset="0"/>
                      </a:endParaRPr>
                    </a:p>
                  </a:txBody>
                  <a:tcPr marL="7321" marR="7321" marT="7321" marB="0" anchor="ctr">
                    <a:solidFill>
                      <a:schemeClr val="tx2"/>
                    </a:solidFill>
                  </a:tcPr>
                </a:tc>
                <a:tc>
                  <a:txBody>
                    <a:bodyPr/>
                    <a:lstStyle/>
                    <a:p>
                      <a:pPr marL="0" marR="0" algn="ctr">
                        <a:lnSpc>
                          <a:spcPct val="100000"/>
                        </a:lnSpc>
                        <a:spcBef>
                          <a:spcPts val="0"/>
                        </a:spcBef>
                        <a:spcAft>
                          <a:spcPts val="0"/>
                        </a:spcAft>
                      </a:pPr>
                      <a:r>
                        <a:rPr lang="en-US" sz="1000" kern="1200" dirty="0">
                          <a:effectLst/>
                        </a:rPr>
                        <a:t>Level 4 2017</a:t>
                      </a:r>
                      <a:endParaRPr lang="en-US" sz="10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0000"/>
                        </a:lnSpc>
                        <a:spcBef>
                          <a:spcPts val="0"/>
                        </a:spcBef>
                        <a:spcAft>
                          <a:spcPts val="0"/>
                        </a:spcAft>
                      </a:pPr>
                      <a:r>
                        <a:rPr lang="en-US" sz="1000" kern="1200" dirty="0">
                          <a:effectLst/>
                        </a:rPr>
                        <a:t>Level 4 2018</a:t>
                      </a:r>
                      <a:endParaRPr lang="en-US" sz="10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0000"/>
                        </a:lnSpc>
                        <a:spcBef>
                          <a:spcPts val="0"/>
                        </a:spcBef>
                        <a:spcAft>
                          <a:spcPts val="0"/>
                        </a:spcAft>
                      </a:pPr>
                      <a:r>
                        <a:rPr lang="en-US" sz="1000" kern="1200" dirty="0">
                          <a:effectLst/>
                        </a:rPr>
                        <a:t>Level 4 2019 </a:t>
                      </a:r>
                      <a:endParaRPr lang="en-US" sz="1000" b="1" dirty="0">
                        <a:effectLst/>
                        <a:latin typeface="+mj-lt"/>
                        <a:ea typeface="Calibri" panose="020F0502020204030204" pitchFamily="34" charset="0"/>
                        <a:cs typeface="Times New Roman" panose="02020603050405020304" pitchFamily="18" charset="0"/>
                      </a:endParaRPr>
                    </a:p>
                  </a:txBody>
                  <a:tcPr marL="7321" marR="7321" marT="7321" marB="0" anchor="ctr">
                    <a:solidFill>
                      <a:schemeClr val="tx2"/>
                    </a:solidFill>
                  </a:tcPr>
                </a:tc>
                <a:tc>
                  <a:txBody>
                    <a:bodyPr/>
                    <a:lstStyle/>
                    <a:p>
                      <a:pPr marL="0" marR="0" algn="ctr">
                        <a:lnSpc>
                          <a:spcPct val="100000"/>
                        </a:lnSpc>
                        <a:spcBef>
                          <a:spcPts val="0"/>
                        </a:spcBef>
                        <a:spcAft>
                          <a:spcPts val="0"/>
                        </a:spcAft>
                      </a:pPr>
                      <a:r>
                        <a:rPr lang="en-US" sz="1000" kern="1200" dirty="0">
                          <a:effectLst/>
                        </a:rPr>
                        <a:t>Level 5 2017</a:t>
                      </a:r>
                      <a:endParaRPr lang="en-US" sz="10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0000"/>
                        </a:lnSpc>
                        <a:spcBef>
                          <a:spcPts val="0"/>
                        </a:spcBef>
                        <a:spcAft>
                          <a:spcPts val="0"/>
                        </a:spcAft>
                      </a:pPr>
                      <a:r>
                        <a:rPr lang="en-US" sz="1000" kern="1200" dirty="0">
                          <a:effectLst/>
                        </a:rPr>
                        <a:t>Level 5 2018</a:t>
                      </a:r>
                      <a:endParaRPr lang="en-US" sz="10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0000"/>
                        </a:lnSpc>
                        <a:spcBef>
                          <a:spcPts val="0"/>
                        </a:spcBef>
                        <a:spcAft>
                          <a:spcPts val="0"/>
                        </a:spcAft>
                      </a:pPr>
                      <a:r>
                        <a:rPr lang="en-US" sz="1000" kern="1200" dirty="0">
                          <a:effectLst/>
                        </a:rPr>
                        <a:t>Level 5 2019 </a:t>
                      </a:r>
                      <a:endParaRPr lang="en-US" sz="1000" b="1" dirty="0">
                        <a:effectLst/>
                        <a:latin typeface="+mj-lt"/>
                        <a:ea typeface="Calibri" panose="020F0502020204030204" pitchFamily="34" charset="0"/>
                        <a:cs typeface="Times New Roman" panose="02020603050405020304" pitchFamily="18" charset="0"/>
                      </a:endParaRPr>
                    </a:p>
                  </a:txBody>
                  <a:tcPr marL="7321" marR="7321" marT="7321" marB="0" anchor="ct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effectLst/>
                        </a:rPr>
                        <a:t>Change in Level 1 and 2 2017 to 2019</a:t>
                      </a:r>
                      <a:endParaRPr lang="en-US" sz="1000" dirty="0">
                        <a:effectLst/>
                        <a:latin typeface="+mj-lt"/>
                        <a:ea typeface="Calibri" panose="020F0502020204030204" pitchFamily="34" charset="0"/>
                        <a:cs typeface="Times New Roman" panose="02020603050405020304" pitchFamily="18" charset="0"/>
                      </a:endParaRPr>
                    </a:p>
                  </a:txBody>
                  <a:tcPr marL="7321" marR="7321" marT="7321" marB="0" anchor="ct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effectLst/>
                        </a:rPr>
                        <a:t>Change in Level 4 and 5 2017 to 2019**</a:t>
                      </a:r>
                      <a:endParaRPr lang="en-US" sz="1000" dirty="0">
                        <a:effectLst/>
                        <a:latin typeface="+mj-lt"/>
                        <a:ea typeface="Calibri" panose="020F0502020204030204" pitchFamily="34" charset="0"/>
                        <a:cs typeface="Times New Roman" panose="02020603050405020304" pitchFamily="18" charset="0"/>
                      </a:endParaRPr>
                    </a:p>
                  </a:txBody>
                  <a:tcPr marL="7321" marR="7321" marT="7321" marB="0" anchor="ctr">
                    <a:solidFill>
                      <a:schemeClr val="tx2"/>
                    </a:solidFill>
                  </a:tcPr>
                </a:tc>
                <a:extLst>
                  <a:ext uri="{0D108BD9-81ED-4DB2-BD59-A6C34878D82A}">
                    <a16:rowId xmlns="" xmlns:a16="http://schemas.microsoft.com/office/drawing/2014/main" val="18984900"/>
                  </a:ext>
                </a:extLst>
              </a:tr>
              <a:tr h="419738">
                <a:tc>
                  <a:txBody>
                    <a:bodyPr/>
                    <a:lstStyle/>
                    <a:p>
                      <a:pPr marL="0" marR="0" algn="ctr">
                        <a:lnSpc>
                          <a:spcPct val="106000"/>
                        </a:lnSpc>
                        <a:spcBef>
                          <a:spcPts val="0"/>
                        </a:spcBef>
                        <a:spcAft>
                          <a:spcPts val="800"/>
                        </a:spcAft>
                      </a:pPr>
                      <a:r>
                        <a:rPr lang="en-US" sz="950" kern="1200" dirty="0">
                          <a:effectLst/>
                        </a:rPr>
                        <a:t>3</a:t>
                      </a:r>
                      <a:endParaRPr lang="en-US" sz="950" dirty="0">
                        <a:effectLst/>
                        <a:latin typeface="Calibri" panose="020F0502020204030204" pitchFamily="34" charset="0"/>
                        <a:ea typeface="Calibri" panose="020F0502020204030204" pitchFamily="34" charset="0"/>
                        <a:cs typeface="Calibri" panose="020F0502020204030204" pitchFamily="34" charset="0"/>
                      </a:endParaRPr>
                    </a:p>
                  </a:txBody>
                  <a:tcPr marL="47832" marR="47832" marT="23916" marB="23916" anchor="ctr">
                    <a:solidFill>
                      <a:schemeClr val="tx2"/>
                    </a:solidFill>
                  </a:tcPr>
                </a:tc>
                <a:tc>
                  <a:txBody>
                    <a:bodyPr/>
                    <a:lstStyle/>
                    <a:p>
                      <a:pPr marL="0" marR="0" algn="ctr">
                        <a:lnSpc>
                          <a:spcPct val="107000"/>
                        </a:lnSpc>
                        <a:spcBef>
                          <a:spcPts val="0"/>
                        </a:spcBef>
                        <a:spcAft>
                          <a:spcPts val="800"/>
                        </a:spcAft>
                      </a:pPr>
                      <a:r>
                        <a:rPr lang="en-US" sz="1050" b="0" dirty="0" smtClean="0">
                          <a:effectLst/>
                          <a:latin typeface="+mn-lt"/>
                          <a:ea typeface="Calibri" panose="020F0502020204030204" pitchFamily="34" charset="0"/>
                          <a:cs typeface="Times New Roman" panose="02020603050405020304" pitchFamily="18" charset="0"/>
                        </a:rPr>
                        <a:t>2.5%</a:t>
                      </a:r>
                      <a:endParaRPr lang="en-US" sz="1050" b="0" dirty="0">
                        <a:effectLst/>
                        <a:latin typeface="+mn-lt"/>
                        <a:ea typeface="Calibri" panose="020F0502020204030204" pitchFamily="34" charset="0"/>
                        <a:cs typeface="Times New Roman" panose="02020603050405020304" pitchFamily="18" charset="0"/>
                      </a:endParaRPr>
                    </a:p>
                  </a:txBody>
                  <a:tcPr marL="7452" marR="7452" marT="7452" marB="0" anchor="ctr"/>
                </a:tc>
                <a:tc>
                  <a:txBody>
                    <a:bodyPr/>
                    <a:lstStyle/>
                    <a:p>
                      <a:pPr algn="ctr"/>
                      <a:r>
                        <a:rPr lang="en-US" sz="1050" b="0" dirty="0" smtClean="0"/>
                        <a:t>0.8%</a:t>
                      </a:r>
                      <a:endParaRPr lang="en-US" sz="1050" b="0" dirty="0"/>
                    </a:p>
                  </a:txBody>
                  <a:tcPr marL="7452" marR="7452" marT="7452" marB="0" anchor="ctr"/>
                </a:tc>
                <a:tc>
                  <a:txBody>
                    <a:bodyPr/>
                    <a:lstStyle/>
                    <a:p>
                      <a:pPr marL="0" marR="0" lvl="0" indent="0" algn="ctr" defTabSz="914400" rtl="0" eaLnBrk="1" fontAlgn="auto" latinLnBrk="0" hangingPunct="1">
                        <a:lnSpc>
                          <a:spcPct val="106000"/>
                        </a:lnSpc>
                        <a:spcBef>
                          <a:spcPts val="0"/>
                        </a:spcBef>
                        <a:spcAft>
                          <a:spcPts val="800"/>
                        </a:spcAft>
                        <a:buClrTx/>
                        <a:buSzTx/>
                        <a:buFontTx/>
                        <a:buNone/>
                        <a:tabLst/>
                        <a:defRPr/>
                      </a:pPr>
                      <a:r>
                        <a:rPr lang="en-US" sz="1050" b="1" dirty="0" smtClean="0">
                          <a:effectLst/>
                          <a:latin typeface="+mj-lt"/>
                          <a:ea typeface="Calibri" panose="020F0502020204030204" pitchFamily="34" charset="0"/>
                          <a:cs typeface="Calibri" panose="020F0502020204030204" pitchFamily="34" charset="0"/>
                        </a:rPr>
                        <a:t>0.8</a:t>
                      </a:r>
                      <a:r>
                        <a:rPr lang="en-US" sz="1050" b="1" kern="1200" dirty="0" smtClean="0">
                          <a:solidFill>
                            <a:schemeClr val="dk1"/>
                          </a:solidFill>
                          <a:effectLst/>
                          <a:latin typeface="+mn-lt"/>
                          <a:ea typeface="Calibri" panose="020F0502020204030204" pitchFamily="34" charset="0"/>
                          <a:cs typeface="Calibri" panose="020F0502020204030204" pitchFamily="34" charset="0"/>
                        </a:rPr>
                        <a:t>%</a:t>
                      </a:r>
                    </a:p>
                  </a:txBody>
                  <a:tcPr marL="7321" marR="7321" marT="7321" marB="0" anchor="ctr"/>
                </a:tc>
                <a:tc>
                  <a:txBody>
                    <a:bodyPr/>
                    <a:lstStyle/>
                    <a:p>
                      <a:pPr marL="0" marR="0" algn="ctr">
                        <a:lnSpc>
                          <a:spcPct val="107000"/>
                        </a:lnSpc>
                        <a:spcBef>
                          <a:spcPts val="0"/>
                        </a:spcBef>
                        <a:spcAft>
                          <a:spcPts val="800"/>
                        </a:spcAft>
                      </a:pPr>
                      <a:r>
                        <a:rPr lang="en-US" sz="1050" b="0" dirty="0" smtClean="0">
                          <a:effectLst/>
                          <a:latin typeface="+mn-lt"/>
                          <a:ea typeface="Calibri" panose="020F0502020204030204" pitchFamily="34" charset="0"/>
                          <a:cs typeface="Times New Roman" panose="02020603050405020304" pitchFamily="18" charset="0"/>
                        </a:rPr>
                        <a:t>10%</a:t>
                      </a:r>
                      <a:endParaRPr lang="en-US" sz="1050" b="0" dirty="0">
                        <a:effectLst/>
                        <a:latin typeface="+mn-lt"/>
                        <a:ea typeface="Calibri" panose="020F0502020204030204" pitchFamily="34" charset="0"/>
                        <a:cs typeface="Times New Roman" panose="02020603050405020304" pitchFamily="18" charset="0"/>
                      </a:endParaRPr>
                    </a:p>
                  </a:txBody>
                  <a:tcPr marL="7452" marR="7452" marT="7452" marB="0" anchor="ctr"/>
                </a:tc>
                <a:tc>
                  <a:txBody>
                    <a:bodyPr/>
                    <a:lstStyle/>
                    <a:p>
                      <a:pPr algn="ctr"/>
                      <a:r>
                        <a:rPr lang="en-US" sz="1050" b="0" dirty="0" smtClean="0"/>
                        <a:t>10.9%</a:t>
                      </a:r>
                      <a:endParaRPr lang="en-US" sz="1050" b="0" dirty="0"/>
                    </a:p>
                  </a:txBody>
                  <a:tcPr marL="7452" marR="7452" marT="7452" marB="0" anchor="ctr"/>
                </a:tc>
                <a:tc>
                  <a:txBody>
                    <a:bodyPr/>
                    <a:lstStyle/>
                    <a:p>
                      <a:pPr marL="0" marR="0" lvl="0" indent="0" algn="ctr" defTabSz="914400" rtl="0" eaLnBrk="1" fontAlgn="auto" latinLnBrk="0" hangingPunct="1">
                        <a:lnSpc>
                          <a:spcPct val="106000"/>
                        </a:lnSpc>
                        <a:spcBef>
                          <a:spcPts val="0"/>
                        </a:spcBef>
                        <a:spcAft>
                          <a:spcPts val="800"/>
                        </a:spcAft>
                        <a:buClrTx/>
                        <a:buSzTx/>
                        <a:buFontTx/>
                        <a:buNone/>
                        <a:tabLst/>
                        <a:defRPr/>
                      </a:pPr>
                      <a:r>
                        <a:rPr lang="en-US" sz="1050" b="1" dirty="0" smtClean="0">
                          <a:effectLst/>
                          <a:latin typeface="+mj-lt"/>
                          <a:ea typeface="Calibri" panose="020F0502020204030204" pitchFamily="34" charset="0"/>
                          <a:cs typeface="Calibri" panose="020F0502020204030204" pitchFamily="34" charset="0"/>
                        </a:rPr>
                        <a:t>4.1</a:t>
                      </a:r>
                      <a:r>
                        <a:rPr lang="en-US" sz="1050" b="1" kern="1200" dirty="0" smtClean="0">
                          <a:solidFill>
                            <a:schemeClr val="dk1"/>
                          </a:solidFill>
                          <a:effectLst/>
                          <a:latin typeface="+mn-lt"/>
                          <a:ea typeface="Calibri" panose="020F0502020204030204" pitchFamily="34" charset="0"/>
                          <a:cs typeface="Calibri" panose="020F0502020204030204" pitchFamily="34" charset="0"/>
                        </a:rPr>
                        <a:t>%</a:t>
                      </a:r>
                    </a:p>
                  </a:txBody>
                  <a:tcPr marL="7321" marR="7321" marT="7321" marB="0" anchor="ctr"/>
                </a:tc>
                <a:tc>
                  <a:txBody>
                    <a:bodyPr/>
                    <a:lstStyle/>
                    <a:p>
                      <a:pPr marL="0" marR="0" algn="ctr">
                        <a:lnSpc>
                          <a:spcPct val="107000"/>
                        </a:lnSpc>
                        <a:spcBef>
                          <a:spcPts val="0"/>
                        </a:spcBef>
                        <a:spcAft>
                          <a:spcPts val="800"/>
                        </a:spcAft>
                      </a:pPr>
                      <a:r>
                        <a:rPr lang="en-US" sz="1050" b="0" dirty="0" smtClean="0">
                          <a:effectLst/>
                          <a:latin typeface="+mn-lt"/>
                          <a:ea typeface="Calibri" panose="020F0502020204030204" pitchFamily="34" charset="0"/>
                          <a:cs typeface="Times New Roman" panose="02020603050405020304" pitchFamily="18" charset="0"/>
                        </a:rPr>
                        <a:t>19.2%</a:t>
                      </a:r>
                      <a:endParaRPr lang="en-US" sz="1050" b="0" dirty="0">
                        <a:effectLst/>
                        <a:latin typeface="+mn-lt"/>
                        <a:ea typeface="Calibri" panose="020F0502020204030204" pitchFamily="34" charset="0"/>
                        <a:cs typeface="Times New Roman" panose="02020603050405020304" pitchFamily="18" charset="0"/>
                      </a:endParaRPr>
                    </a:p>
                  </a:txBody>
                  <a:tcPr marL="7452" marR="7452" marT="7452" marB="0" anchor="ctr"/>
                </a:tc>
                <a:tc>
                  <a:txBody>
                    <a:bodyPr/>
                    <a:lstStyle/>
                    <a:p>
                      <a:pPr algn="ctr"/>
                      <a:r>
                        <a:rPr lang="en-US" sz="1050" b="0" dirty="0" smtClean="0"/>
                        <a:t>13.2%</a:t>
                      </a:r>
                      <a:endParaRPr lang="en-US" sz="1050" b="0" dirty="0"/>
                    </a:p>
                  </a:txBody>
                  <a:tcPr marL="7452" marR="7452" marT="7452"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Calibri" panose="020F0502020204030204" pitchFamily="34" charset="0"/>
                        </a:rPr>
                        <a:t>12.4%</a:t>
                      </a:r>
                      <a:endParaRPr lang="en-US" sz="1050" b="1"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algn="ctr"/>
                      <a:r>
                        <a:rPr lang="en-US" sz="1050" b="0" dirty="0" smtClean="0"/>
                        <a:t>45.8%</a:t>
                      </a:r>
                      <a:endParaRPr lang="en-US" sz="1050" b="0" dirty="0"/>
                    </a:p>
                  </a:txBody>
                  <a:tcPr marL="7452" marR="7452" marT="7452" marB="0" anchor="ctr"/>
                </a:tc>
                <a:tc>
                  <a:txBody>
                    <a:bodyPr/>
                    <a:lstStyle/>
                    <a:p>
                      <a:pPr algn="ctr"/>
                      <a:r>
                        <a:rPr lang="en-US" sz="1050" b="0" dirty="0" smtClean="0"/>
                        <a:t>45.7%</a:t>
                      </a:r>
                      <a:endParaRPr lang="en-US" sz="1050" b="0" dirty="0"/>
                    </a:p>
                  </a:txBody>
                  <a:tcPr marL="7452" marR="7452" marT="7452"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Calibri" panose="020F0502020204030204" pitchFamily="34" charset="0"/>
                        </a:rPr>
                        <a:t>51.2%</a:t>
                      </a:r>
                      <a:endParaRPr lang="en-US" sz="1050" b="1"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7000"/>
                        </a:lnSpc>
                        <a:spcBef>
                          <a:spcPts val="0"/>
                        </a:spcBef>
                        <a:spcAft>
                          <a:spcPts val="800"/>
                        </a:spcAft>
                      </a:pPr>
                      <a:r>
                        <a:rPr lang="en-US" sz="1050" b="0" dirty="0" smtClean="0">
                          <a:effectLst/>
                          <a:latin typeface="+mn-lt"/>
                          <a:ea typeface="Calibri" panose="020F0502020204030204" pitchFamily="34" charset="0"/>
                          <a:cs typeface="Times New Roman" panose="02020603050405020304" pitchFamily="18" charset="0"/>
                        </a:rPr>
                        <a:t>22.5%</a:t>
                      </a:r>
                      <a:endParaRPr lang="en-US" sz="1050" b="0" dirty="0">
                        <a:effectLst/>
                        <a:latin typeface="+mn-lt"/>
                        <a:ea typeface="Calibri" panose="020F0502020204030204" pitchFamily="34" charset="0"/>
                        <a:cs typeface="Times New Roman" panose="02020603050405020304" pitchFamily="18" charset="0"/>
                      </a:endParaRPr>
                    </a:p>
                  </a:txBody>
                  <a:tcPr marL="7452" marR="7452" marT="7452" marB="0" anchor="ctr"/>
                </a:tc>
                <a:tc>
                  <a:txBody>
                    <a:bodyPr/>
                    <a:lstStyle/>
                    <a:p>
                      <a:pPr algn="ctr"/>
                      <a:r>
                        <a:rPr lang="en-US" sz="1050" b="0" dirty="0" smtClean="0"/>
                        <a:t>29.5%</a:t>
                      </a:r>
                      <a:endParaRPr lang="en-US" sz="1050" b="0" dirty="0"/>
                    </a:p>
                  </a:txBody>
                  <a:tcPr marL="7452" marR="7452" marT="7452"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Calibri" panose="020F0502020204030204" pitchFamily="34" charset="0"/>
                        </a:rPr>
                        <a:t>31.4%</a:t>
                      </a:r>
                      <a:endParaRPr lang="en-US" sz="1050" b="1"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Calibri" panose="020F0502020204030204" pitchFamily="34" charset="0"/>
                        </a:rPr>
                        <a:t>-7.6%</a:t>
                      </a:r>
                      <a:endParaRPr lang="en-US" sz="1050" b="0"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Calibri" panose="020F0502020204030204" pitchFamily="34" charset="0"/>
                        </a:rPr>
                        <a:t>+14.3%</a:t>
                      </a:r>
                      <a:endParaRPr lang="en-US" sz="1050" b="0" dirty="0">
                        <a:effectLst/>
                        <a:latin typeface="+mj-lt"/>
                        <a:ea typeface="Calibri" panose="020F0502020204030204" pitchFamily="34" charset="0"/>
                        <a:cs typeface="Calibri" panose="020F0502020204030204" pitchFamily="34" charset="0"/>
                      </a:endParaRPr>
                    </a:p>
                  </a:txBody>
                  <a:tcPr marL="7321" marR="7321" marT="7321" marB="0" anchor="ctr"/>
                </a:tc>
                <a:extLst>
                  <a:ext uri="{0D108BD9-81ED-4DB2-BD59-A6C34878D82A}">
                    <a16:rowId xmlns="" xmlns:a16="http://schemas.microsoft.com/office/drawing/2014/main" val="10002"/>
                  </a:ext>
                </a:extLst>
              </a:tr>
              <a:tr h="420429">
                <a:tc>
                  <a:txBody>
                    <a:bodyPr/>
                    <a:lstStyle/>
                    <a:p>
                      <a:pPr marL="0" marR="0" algn="ctr">
                        <a:lnSpc>
                          <a:spcPct val="106000"/>
                        </a:lnSpc>
                        <a:spcBef>
                          <a:spcPts val="0"/>
                        </a:spcBef>
                        <a:spcAft>
                          <a:spcPts val="800"/>
                        </a:spcAft>
                      </a:pPr>
                      <a:r>
                        <a:rPr lang="en-US" sz="950" kern="1200" dirty="0">
                          <a:effectLst/>
                        </a:rPr>
                        <a:t>4</a:t>
                      </a:r>
                      <a:endParaRPr lang="en-US" sz="950" dirty="0">
                        <a:effectLst/>
                        <a:latin typeface="Calibri" panose="020F0502020204030204" pitchFamily="34" charset="0"/>
                        <a:ea typeface="Calibri" panose="020F0502020204030204" pitchFamily="34" charset="0"/>
                        <a:cs typeface="Calibri" panose="020F0502020204030204" pitchFamily="34" charset="0"/>
                      </a:endParaRPr>
                    </a:p>
                  </a:txBody>
                  <a:tcPr marL="47832" marR="47832" marT="23916" marB="23916" anchor="ctr">
                    <a:solidFill>
                      <a:schemeClr val="tx2"/>
                    </a:solidFill>
                  </a:tcPr>
                </a:tc>
                <a:tc>
                  <a:txBody>
                    <a:bodyPr/>
                    <a:lstStyle/>
                    <a:p>
                      <a:pPr marL="0" marR="0" algn="ctr">
                        <a:lnSpc>
                          <a:spcPct val="106000"/>
                        </a:lnSpc>
                        <a:spcBef>
                          <a:spcPts val="0"/>
                        </a:spcBef>
                        <a:spcAft>
                          <a:spcPts val="800"/>
                        </a:spcAft>
                      </a:pPr>
                      <a:r>
                        <a:rPr lang="en-US" sz="1050" b="0" dirty="0" smtClean="0">
                          <a:effectLst/>
                          <a:latin typeface="+mn-lt"/>
                          <a:ea typeface="Calibri" panose="020F0502020204030204" pitchFamily="34" charset="0"/>
                          <a:cs typeface="Times New Roman" panose="02020603050405020304" pitchFamily="18" charset="0"/>
                        </a:rPr>
                        <a:t>.8%</a:t>
                      </a:r>
                      <a:endParaRPr lang="en-US" sz="1050" b="0" dirty="0">
                        <a:effectLst/>
                        <a:latin typeface="+mn-lt"/>
                        <a:ea typeface="Calibri" panose="020F0502020204030204" pitchFamily="34" charset="0"/>
                        <a:cs typeface="Times New Roman" panose="02020603050405020304" pitchFamily="18" charset="0"/>
                      </a:endParaRPr>
                    </a:p>
                  </a:txBody>
                  <a:tcPr marL="7452" marR="7452" marT="7452" marB="0" anchor="ctr"/>
                </a:tc>
                <a:tc>
                  <a:txBody>
                    <a:bodyPr/>
                    <a:lstStyle/>
                    <a:p>
                      <a:pPr algn="ctr"/>
                      <a:r>
                        <a:rPr lang="en-US" sz="1050" b="0" dirty="0" smtClean="0"/>
                        <a:t>2.5%</a:t>
                      </a:r>
                      <a:endParaRPr lang="en-US" sz="1050" b="0" dirty="0"/>
                    </a:p>
                  </a:txBody>
                  <a:tcPr marL="7452" marR="7452" marT="7452"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Calibri" panose="020F0502020204030204" pitchFamily="34" charset="0"/>
                        </a:rPr>
                        <a:t>3.9%</a:t>
                      </a:r>
                      <a:endParaRPr lang="en-US" sz="1050" b="1"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n-lt"/>
                          <a:ea typeface="Calibri" panose="020F0502020204030204" pitchFamily="34" charset="0"/>
                          <a:cs typeface="Times New Roman" panose="02020603050405020304" pitchFamily="18" charset="0"/>
                        </a:rPr>
                        <a:t>7.4%</a:t>
                      </a:r>
                      <a:endParaRPr lang="en-US" sz="1050" b="0" dirty="0">
                        <a:effectLst/>
                        <a:latin typeface="+mn-lt"/>
                        <a:ea typeface="Calibri" panose="020F0502020204030204" pitchFamily="34" charset="0"/>
                        <a:cs typeface="Times New Roman" panose="02020603050405020304" pitchFamily="18" charset="0"/>
                      </a:endParaRPr>
                    </a:p>
                  </a:txBody>
                  <a:tcPr marL="7452" marR="7452" marT="7452" marB="0" anchor="ctr"/>
                </a:tc>
                <a:tc>
                  <a:txBody>
                    <a:bodyPr/>
                    <a:lstStyle/>
                    <a:p>
                      <a:pPr algn="ctr"/>
                      <a:r>
                        <a:rPr lang="en-US" sz="1050" b="0" dirty="0" smtClean="0"/>
                        <a:t>10.7%</a:t>
                      </a:r>
                      <a:endParaRPr lang="en-US" sz="1050" b="0" dirty="0"/>
                    </a:p>
                  </a:txBody>
                  <a:tcPr marL="7452" marR="7452" marT="7452"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Calibri" panose="020F0502020204030204" pitchFamily="34" charset="0"/>
                        </a:rPr>
                        <a:t>9.3%</a:t>
                      </a:r>
                      <a:endParaRPr lang="en-US" sz="1050" b="1"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n-lt"/>
                          <a:ea typeface="Calibri" panose="020F0502020204030204" pitchFamily="34" charset="0"/>
                          <a:cs typeface="Times New Roman" panose="02020603050405020304" pitchFamily="18" charset="0"/>
                        </a:rPr>
                        <a:t>23%</a:t>
                      </a:r>
                      <a:endParaRPr lang="en-US" sz="1050" b="0" dirty="0">
                        <a:effectLst/>
                        <a:latin typeface="+mn-lt"/>
                        <a:ea typeface="Calibri" panose="020F0502020204030204" pitchFamily="34" charset="0"/>
                        <a:cs typeface="Times New Roman" panose="02020603050405020304" pitchFamily="18" charset="0"/>
                      </a:endParaRPr>
                    </a:p>
                  </a:txBody>
                  <a:tcPr marL="7452" marR="7452" marT="7452" marB="0" anchor="ctr"/>
                </a:tc>
                <a:tc>
                  <a:txBody>
                    <a:bodyPr/>
                    <a:lstStyle/>
                    <a:p>
                      <a:pPr algn="ctr"/>
                      <a:r>
                        <a:rPr lang="en-US" sz="1050" b="0" dirty="0" smtClean="0"/>
                        <a:t>23%</a:t>
                      </a:r>
                      <a:endParaRPr lang="en-US" sz="1050" b="0" dirty="0"/>
                    </a:p>
                  </a:txBody>
                  <a:tcPr marL="7452" marR="7452" marT="7452"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Calibri" panose="020F0502020204030204" pitchFamily="34" charset="0"/>
                        </a:rPr>
                        <a:t>20.0%</a:t>
                      </a:r>
                      <a:endParaRPr lang="en-US" sz="1050" b="1"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n-lt"/>
                          <a:ea typeface="Calibri" panose="020F0502020204030204" pitchFamily="34" charset="0"/>
                          <a:cs typeface="Times New Roman" panose="02020603050405020304" pitchFamily="18" charset="0"/>
                        </a:rPr>
                        <a:t>58.2%</a:t>
                      </a:r>
                      <a:endParaRPr lang="en-US" sz="1050" b="0" dirty="0">
                        <a:effectLst/>
                        <a:latin typeface="+mn-lt"/>
                        <a:ea typeface="Calibri" panose="020F0502020204030204" pitchFamily="34" charset="0"/>
                        <a:cs typeface="Times New Roman" panose="02020603050405020304" pitchFamily="18" charset="0"/>
                      </a:endParaRPr>
                    </a:p>
                  </a:txBody>
                  <a:tcPr marL="7452" marR="7452" marT="7452" marB="0" anchor="ctr"/>
                </a:tc>
                <a:tc>
                  <a:txBody>
                    <a:bodyPr/>
                    <a:lstStyle/>
                    <a:p>
                      <a:pPr algn="ctr"/>
                      <a:r>
                        <a:rPr lang="en-US" sz="1050" b="0" dirty="0" smtClean="0"/>
                        <a:t>55.7%</a:t>
                      </a:r>
                      <a:endParaRPr lang="en-US" sz="1050" b="0" dirty="0"/>
                    </a:p>
                  </a:txBody>
                  <a:tcPr marL="7452" marR="7452" marT="7452"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Calibri" panose="020F0502020204030204" pitchFamily="34" charset="0"/>
                        </a:rPr>
                        <a:t>54.3%</a:t>
                      </a:r>
                      <a:endParaRPr lang="en-US" sz="1050" b="1"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n-lt"/>
                          <a:ea typeface="Calibri" panose="020F0502020204030204" pitchFamily="34" charset="0"/>
                          <a:cs typeface="Times New Roman" panose="02020603050405020304" pitchFamily="18" charset="0"/>
                        </a:rPr>
                        <a:t>10.7%</a:t>
                      </a:r>
                      <a:endParaRPr lang="en-US" sz="1050" b="0" dirty="0">
                        <a:effectLst/>
                        <a:latin typeface="+mn-lt"/>
                        <a:ea typeface="Calibri" panose="020F0502020204030204" pitchFamily="34" charset="0"/>
                        <a:cs typeface="Times New Roman" panose="02020603050405020304" pitchFamily="18" charset="0"/>
                      </a:endParaRPr>
                    </a:p>
                  </a:txBody>
                  <a:tcPr marL="7452" marR="7452" marT="7452" marB="0" anchor="ctr"/>
                </a:tc>
                <a:tc>
                  <a:txBody>
                    <a:bodyPr/>
                    <a:lstStyle/>
                    <a:p>
                      <a:pPr algn="ctr"/>
                      <a:r>
                        <a:rPr lang="en-US" sz="1050" b="0" dirty="0" smtClean="0"/>
                        <a:t>8.2%</a:t>
                      </a:r>
                      <a:endParaRPr lang="en-US" sz="1050" b="0" dirty="0"/>
                    </a:p>
                  </a:txBody>
                  <a:tcPr marL="7452" marR="7452" marT="7452"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Calibri" panose="020F0502020204030204" pitchFamily="34" charset="0"/>
                        </a:rPr>
                        <a:t>12.4%</a:t>
                      </a:r>
                      <a:endParaRPr lang="en-US" sz="1050" b="1"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Calibri" panose="020F0502020204030204" pitchFamily="34" charset="0"/>
                        </a:rPr>
                        <a:t>+5%</a:t>
                      </a:r>
                      <a:endParaRPr lang="en-US" sz="1050" b="0"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Calibri" panose="020F0502020204030204" pitchFamily="34" charset="0"/>
                        </a:rPr>
                        <a:t>-2.2%</a:t>
                      </a:r>
                      <a:endParaRPr lang="en-US" sz="1050" b="0" dirty="0">
                        <a:effectLst/>
                        <a:latin typeface="+mj-lt"/>
                        <a:ea typeface="Calibri" panose="020F0502020204030204" pitchFamily="34" charset="0"/>
                        <a:cs typeface="Calibri" panose="020F0502020204030204" pitchFamily="34" charset="0"/>
                      </a:endParaRPr>
                    </a:p>
                  </a:txBody>
                  <a:tcPr marL="7321" marR="7321" marT="7321" marB="0" anchor="ctr"/>
                </a:tc>
                <a:extLst>
                  <a:ext uri="{0D108BD9-81ED-4DB2-BD59-A6C34878D82A}">
                    <a16:rowId xmlns="" xmlns:a16="http://schemas.microsoft.com/office/drawing/2014/main" val="10003"/>
                  </a:ext>
                </a:extLst>
              </a:tr>
              <a:tr h="412937">
                <a:tc>
                  <a:txBody>
                    <a:bodyPr/>
                    <a:lstStyle/>
                    <a:p>
                      <a:pPr marL="0" marR="0" algn="ctr">
                        <a:lnSpc>
                          <a:spcPct val="106000"/>
                        </a:lnSpc>
                        <a:spcBef>
                          <a:spcPts val="0"/>
                        </a:spcBef>
                        <a:spcAft>
                          <a:spcPts val="800"/>
                        </a:spcAft>
                      </a:pPr>
                      <a:r>
                        <a:rPr lang="en-US" sz="950" kern="1200" dirty="0">
                          <a:effectLst/>
                        </a:rPr>
                        <a:t>5</a:t>
                      </a:r>
                      <a:endParaRPr lang="en-US" sz="950" dirty="0">
                        <a:effectLst/>
                        <a:latin typeface="Calibri" panose="020F0502020204030204" pitchFamily="34" charset="0"/>
                        <a:ea typeface="Calibri" panose="020F0502020204030204" pitchFamily="34" charset="0"/>
                        <a:cs typeface="Calibri" panose="020F0502020204030204" pitchFamily="34" charset="0"/>
                      </a:endParaRPr>
                    </a:p>
                  </a:txBody>
                  <a:tcPr marL="47832" marR="47832" marT="23916" marB="23916" anchor="ctr">
                    <a:solidFill>
                      <a:schemeClr val="tx2"/>
                    </a:solidFill>
                  </a:tcPr>
                </a:tc>
                <a:tc>
                  <a:txBody>
                    <a:bodyPr/>
                    <a:lstStyle/>
                    <a:p>
                      <a:pPr marL="0" marR="0" algn="ctr">
                        <a:lnSpc>
                          <a:spcPct val="106000"/>
                        </a:lnSpc>
                        <a:spcBef>
                          <a:spcPts val="0"/>
                        </a:spcBef>
                        <a:spcAft>
                          <a:spcPts val="800"/>
                        </a:spcAft>
                      </a:pPr>
                      <a:r>
                        <a:rPr lang="en-US" sz="1050" b="0" dirty="0" smtClean="0">
                          <a:effectLst/>
                          <a:latin typeface="+mn-lt"/>
                          <a:ea typeface="Calibri" panose="020F0502020204030204" pitchFamily="34" charset="0"/>
                          <a:cs typeface="Times New Roman" panose="02020603050405020304" pitchFamily="18" charset="0"/>
                        </a:rPr>
                        <a:t>0%</a:t>
                      </a:r>
                      <a:endParaRPr lang="en-US" sz="1050" b="0" dirty="0">
                        <a:effectLst/>
                        <a:latin typeface="+mn-lt"/>
                        <a:ea typeface="Calibri" panose="020F0502020204030204" pitchFamily="34" charset="0"/>
                        <a:cs typeface="Times New Roman" panose="02020603050405020304" pitchFamily="18" charset="0"/>
                      </a:endParaRPr>
                    </a:p>
                  </a:txBody>
                  <a:tcPr marL="7452" marR="7452" marT="7452" marB="0" anchor="ctr"/>
                </a:tc>
                <a:tc>
                  <a:txBody>
                    <a:bodyPr/>
                    <a:lstStyle/>
                    <a:p>
                      <a:pPr algn="ctr"/>
                      <a:r>
                        <a:rPr lang="en-US" sz="1050" b="0" dirty="0" smtClean="0"/>
                        <a:t>0%</a:t>
                      </a:r>
                      <a:endParaRPr lang="en-US" sz="1050" b="0" dirty="0"/>
                    </a:p>
                  </a:txBody>
                  <a:tcPr marL="7452" marR="7452" marT="7452"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Calibri" panose="020F0502020204030204" pitchFamily="34" charset="0"/>
                        </a:rPr>
                        <a:t>5.8%</a:t>
                      </a:r>
                      <a:endParaRPr lang="en-US" sz="1050" b="1"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n-lt"/>
                          <a:ea typeface="Calibri" panose="020F0502020204030204" pitchFamily="34" charset="0"/>
                          <a:cs typeface="Times New Roman" panose="02020603050405020304" pitchFamily="18" charset="0"/>
                        </a:rPr>
                        <a:t>7%</a:t>
                      </a:r>
                      <a:endParaRPr lang="en-US" sz="1050" b="0" dirty="0">
                        <a:effectLst/>
                        <a:latin typeface="+mn-lt"/>
                        <a:ea typeface="Calibri" panose="020F0502020204030204" pitchFamily="34" charset="0"/>
                        <a:cs typeface="Times New Roman" panose="02020603050405020304" pitchFamily="18" charset="0"/>
                      </a:endParaRPr>
                    </a:p>
                  </a:txBody>
                  <a:tcPr marL="7452" marR="7452" marT="7452" marB="0" anchor="ctr"/>
                </a:tc>
                <a:tc>
                  <a:txBody>
                    <a:bodyPr/>
                    <a:lstStyle/>
                    <a:p>
                      <a:pPr algn="ctr"/>
                      <a:r>
                        <a:rPr lang="en-US" sz="1050" b="0" dirty="0" smtClean="0"/>
                        <a:t>10.3%</a:t>
                      </a:r>
                      <a:endParaRPr lang="en-US" sz="1050" b="0" dirty="0"/>
                    </a:p>
                  </a:txBody>
                  <a:tcPr marL="7452" marR="7452" marT="7452"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Calibri" panose="020F0502020204030204" pitchFamily="34" charset="0"/>
                        </a:rPr>
                        <a:t>10.7%</a:t>
                      </a:r>
                      <a:endParaRPr lang="en-US" sz="1050" b="1"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n-lt"/>
                          <a:ea typeface="Calibri" panose="020F0502020204030204" pitchFamily="34" charset="0"/>
                          <a:cs typeface="Times New Roman" panose="02020603050405020304" pitchFamily="18" charset="0"/>
                        </a:rPr>
                        <a:t>27%</a:t>
                      </a:r>
                      <a:endParaRPr lang="en-US" sz="1050" b="0" dirty="0">
                        <a:effectLst/>
                        <a:latin typeface="+mn-lt"/>
                        <a:ea typeface="Calibri" panose="020F0502020204030204" pitchFamily="34" charset="0"/>
                        <a:cs typeface="Times New Roman" panose="02020603050405020304" pitchFamily="18" charset="0"/>
                      </a:endParaRPr>
                    </a:p>
                  </a:txBody>
                  <a:tcPr marL="7452" marR="7452" marT="7452" marB="0" anchor="ctr"/>
                </a:tc>
                <a:tc>
                  <a:txBody>
                    <a:bodyPr/>
                    <a:lstStyle/>
                    <a:p>
                      <a:pPr algn="ctr"/>
                      <a:r>
                        <a:rPr lang="en-US" sz="1050" b="0" dirty="0" smtClean="0"/>
                        <a:t>19.8%</a:t>
                      </a:r>
                      <a:endParaRPr lang="en-US" sz="1050" b="0" dirty="0"/>
                    </a:p>
                  </a:txBody>
                  <a:tcPr marL="7452" marR="7452" marT="7452"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Calibri" panose="020F0502020204030204" pitchFamily="34" charset="0"/>
                        </a:rPr>
                        <a:t>21.5%</a:t>
                      </a:r>
                      <a:endParaRPr lang="en-US" sz="1050" b="1"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n-lt"/>
                          <a:ea typeface="Calibri" panose="020F0502020204030204" pitchFamily="34" charset="0"/>
                          <a:cs typeface="Times New Roman" panose="02020603050405020304" pitchFamily="18" charset="0"/>
                        </a:rPr>
                        <a:t>54.8%</a:t>
                      </a:r>
                      <a:endParaRPr lang="en-US" sz="1050" b="0" dirty="0">
                        <a:effectLst/>
                        <a:latin typeface="+mn-lt"/>
                        <a:ea typeface="Calibri" panose="020F0502020204030204" pitchFamily="34" charset="0"/>
                        <a:cs typeface="Times New Roman" panose="02020603050405020304" pitchFamily="18" charset="0"/>
                      </a:endParaRPr>
                    </a:p>
                  </a:txBody>
                  <a:tcPr marL="7452" marR="7452" marT="7452" marB="0" anchor="ctr"/>
                </a:tc>
                <a:tc>
                  <a:txBody>
                    <a:bodyPr/>
                    <a:lstStyle/>
                    <a:p>
                      <a:pPr algn="ctr"/>
                      <a:r>
                        <a:rPr lang="en-US" sz="1050" b="0" dirty="0" smtClean="0"/>
                        <a:t>52.4%</a:t>
                      </a:r>
                      <a:endParaRPr lang="en-US" sz="1050" b="0" dirty="0"/>
                    </a:p>
                  </a:txBody>
                  <a:tcPr marL="7452" marR="7452" marT="7452"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Calibri" panose="020F0502020204030204" pitchFamily="34" charset="0"/>
                        </a:rPr>
                        <a:t>46.3%</a:t>
                      </a:r>
                      <a:endParaRPr lang="en-US" sz="1050" b="1"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n-lt"/>
                          <a:ea typeface="Calibri" panose="020F0502020204030204" pitchFamily="34" charset="0"/>
                          <a:cs typeface="Times New Roman" panose="02020603050405020304" pitchFamily="18" charset="0"/>
                        </a:rPr>
                        <a:t>11.3%</a:t>
                      </a:r>
                      <a:endParaRPr lang="en-US" sz="1050" b="0" dirty="0">
                        <a:effectLst/>
                        <a:latin typeface="+mn-lt"/>
                        <a:ea typeface="Calibri" panose="020F0502020204030204" pitchFamily="34" charset="0"/>
                        <a:cs typeface="Times New Roman" panose="02020603050405020304" pitchFamily="18" charset="0"/>
                      </a:endParaRPr>
                    </a:p>
                  </a:txBody>
                  <a:tcPr marL="7452" marR="7452" marT="7452" marB="0" anchor="ctr"/>
                </a:tc>
                <a:tc>
                  <a:txBody>
                    <a:bodyPr/>
                    <a:lstStyle/>
                    <a:p>
                      <a:pPr algn="ctr"/>
                      <a:r>
                        <a:rPr lang="en-US" sz="1050" b="0" dirty="0" smtClean="0"/>
                        <a:t>17.5%</a:t>
                      </a:r>
                      <a:endParaRPr lang="en-US" sz="1050" b="0" dirty="0"/>
                    </a:p>
                  </a:txBody>
                  <a:tcPr marL="7452" marR="7452" marT="7452"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Calibri" panose="020F0502020204030204" pitchFamily="34" charset="0"/>
                        </a:rPr>
                        <a:t>15.7%</a:t>
                      </a:r>
                      <a:endParaRPr lang="en-US" sz="1050" b="1"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Calibri" panose="020F0502020204030204" pitchFamily="34" charset="0"/>
                        </a:rPr>
                        <a:t>+9.5%</a:t>
                      </a:r>
                      <a:endParaRPr lang="en-US" sz="1050" b="0"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Calibri" panose="020F0502020204030204" pitchFamily="34" charset="0"/>
                        </a:rPr>
                        <a:t>-4.1%</a:t>
                      </a:r>
                      <a:endParaRPr lang="en-US" sz="1050" b="0" dirty="0">
                        <a:effectLst/>
                        <a:latin typeface="+mj-lt"/>
                        <a:ea typeface="Calibri" panose="020F0502020204030204" pitchFamily="34" charset="0"/>
                        <a:cs typeface="Calibri" panose="020F0502020204030204" pitchFamily="34" charset="0"/>
                      </a:endParaRPr>
                    </a:p>
                  </a:txBody>
                  <a:tcPr marL="7321" marR="7321" marT="7321" marB="0" anchor="ctr"/>
                </a:tc>
                <a:extLst>
                  <a:ext uri="{0D108BD9-81ED-4DB2-BD59-A6C34878D82A}">
                    <a16:rowId xmlns="" xmlns:a16="http://schemas.microsoft.com/office/drawing/2014/main" val="10004"/>
                  </a:ext>
                </a:extLst>
              </a:tr>
              <a:tr h="420429">
                <a:tc>
                  <a:txBody>
                    <a:bodyPr/>
                    <a:lstStyle/>
                    <a:p>
                      <a:pPr marL="0" marR="0" algn="ctr">
                        <a:lnSpc>
                          <a:spcPct val="106000"/>
                        </a:lnSpc>
                        <a:spcBef>
                          <a:spcPts val="0"/>
                        </a:spcBef>
                        <a:spcAft>
                          <a:spcPts val="800"/>
                        </a:spcAft>
                      </a:pPr>
                      <a:r>
                        <a:rPr lang="en-US" sz="950" kern="1200" dirty="0">
                          <a:effectLst/>
                        </a:rPr>
                        <a:t>6</a:t>
                      </a:r>
                      <a:endParaRPr lang="en-US" sz="950" dirty="0">
                        <a:effectLst/>
                        <a:latin typeface="Calibri" panose="020F0502020204030204" pitchFamily="34" charset="0"/>
                        <a:ea typeface="Calibri" panose="020F0502020204030204" pitchFamily="34" charset="0"/>
                        <a:cs typeface="Calibri" panose="020F0502020204030204" pitchFamily="34" charset="0"/>
                      </a:endParaRPr>
                    </a:p>
                  </a:txBody>
                  <a:tcPr marL="47832" marR="47832" marT="23916" marB="23916" anchor="ctr">
                    <a:solidFill>
                      <a:schemeClr val="tx2"/>
                    </a:solidFill>
                  </a:tcPr>
                </a:tc>
                <a:tc>
                  <a:txBody>
                    <a:bodyPr/>
                    <a:lstStyle/>
                    <a:p>
                      <a:pPr marL="0" marR="0" algn="ctr">
                        <a:lnSpc>
                          <a:spcPct val="106000"/>
                        </a:lnSpc>
                        <a:spcBef>
                          <a:spcPts val="0"/>
                        </a:spcBef>
                        <a:spcAft>
                          <a:spcPts val="800"/>
                        </a:spcAft>
                      </a:pPr>
                      <a:r>
                        <a:rPr lang="en-US" sz="1050" b="0" dirty="0" smtClean="0">
                          <a:effectLst/>
                          <a:latin typeface="+mn-lt"/>
                          <a:ea typeface="Calibri" panose="020F0502020204030204" pitchFamily="34" charset="0"/>
                          <a:cs typeface="Times New Roman" panose="02020603050405020304" pitchFamily="18" charset="0"/>
                        </a:rPr>
                        <a:t>4.5%</a:t>
                      </a:r>
                      <a:endParaRPr lang="en-US" sz="1050" b="0" dirty="0">
                        <a:effectLst/>
                        <a:latin typeface="+mn-lt"/>
                        <a:ea typeface="Calibri" panose="020F0502020204030204" pitchFamily="34" charset="0"/>
                        <a:cs typeface="Times New Roman" panose="02020603050405020304" pitchFamily="18" charset="0"/>
                      </a:endParaRPr>
                    </a:p>
                  </a:txBody>
                  <a:tcPr marL="7452" marR="7452" marT="7452" marB="0" anchor="ctr"/>
                </a:tc>
                <a:tc>
                  <a:txBody>
                    <a:bodyPr/>
                    <a:lstStyle/>
                    <a:p>
                      <a:pPr algn="ctr"/>
                      <a:r>
                        <a:rPr lang="en-US" sz="1050" b="0" dirty="0" smtClean="0"/>
                        <a:t>5.1%</a:t>
                      </a:r>
                      <a:endParaRPr lang="en-US" sz="1050" b="0" dirty="0"/>
                    </a:p>
                  </a:txBody>
                  <a:tcPr marL="7452" marR="7452" marT="7452"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Calibri" panose="020F0502020204030204" pitchFamily="34" charset="0"/>
                        </a:rPr>
                        <a:t>0.8%</a:t>
                      </a:r>
                      <a:endParaRPr lang="en-US" sz="1050" b="1"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n-lt"/>
                          <a:ea typeface="Calibri" panose="020F0502020204030204" pitchFamily="34" charset="0"/>
                          <a:cs typeface="Times New Roman" panose="02020603050405020304" pitchFamily="18" charset="0"/>
                        </a:rPr>
                        <a:t>11.7%</a:t>
                      </a:r>
                      <a:endParaRPr lang="en-US" sz="1050" b="0" dirty="0">
                        <a:effectLst/>
                        <a:latin typeface="+mn-lt"/>
                        <a:ea typeface="Calibri" panose="020F0502020204030204" pitchFamily="34" charset="0"/>
                        <a:cs typeface="Times New Roman" panose="02020603050405020304" pitchFamily="18" charset="0"/>
                      </a:endParaRPr>
                    </a:p>
                  </a:txBody>
                  <a:tcPr marL="7452" marR="7452" marT="7452" marB="0" anchor="ctr"/>
                </a:tc>
                <a:tc>
                  <a:txBody>
                    <a:bodyPr/>
                    <a:lstStyle/>
                    <a:p>
                      <a:pPr algn="ctr"/>
                      <a:r>
                        <a:rPr lang="en-US" sz="1050" b="0" dirty="0" smtClean="0"/>
                        <a:t>9.3%</a:t>
                      </a:r>
                      <a:endParaRPr lang="en-US" sz="1050" b="0" dirty="0"/>
                    </a:p>
                  </a:txBody>
                  <a:tcPr marL="7452" marR="7452" marT="7452"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Calibri" panose="020F0502020204030204" pitchFamily="34" charset="0"/>
                        </a:rPr>
                        <a:t>12.9%</a:t>
                      </a:r>
                      <a:endParaRPr lang="en-US" sz="1050" b="1"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n-lt"/>
                          <a:ea typeface="Calibri" panose="020F0502020204030204" pitchFamily="34" charset="0"/>
                          <a:cs typeface="Times New Roman" panose="02020603050405020304" pitchFamily="18" charset="0"/>
                        </a:rPr>
                        <a:t>21.6%</a:t>
                      </a:r>
                      <a:endParaRPr lang="en-US" sz="1050" b="0" dirty="0">
                        <a:effectLst/>
                        <a:latin typeface="+mn-lt"/>
                        <a:ea typeface="Calibri" panose="020F0502020204030204" pitchFamily="34" charset="0"/>
                        <a:cs typeface="Times New Roman" panose="02020603050405020304" pitchFamily="18" charset="0"/>
                      </a:endParaRPr>
                    </a:p>
                  </a:txBody>
                  <a:tcPr marL="7452" marR="7452" marT="7452" marB="0" anchor="ctr"/>
                </a:tc>
                <a:tc>
                  <a:txBody>
                    <a:bodyPr/>
                    <a:lstStyle/>
                    <a:p>
                      <a:pPr algn="ctr"/>
                      <a:r>
                        <a:rPr lang="en-US" sz="1050" b="0" dirty="0" smtClean="0"/>
                        <a:t>34.7%</a:t>
                      </a:r>
                      <a:endParaRPr lang="en-US" sz="1050" b="0" dirty="0"/>
                    </a:p>
                  </a:txBody>
                  <a:tcPr marL="7452" marR="7452" marT="7452"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Calibri" panose="020F0502020204030204" pitchFamily="34" charset="0"/>
                        </a:rPr>
                        <a:t>28.2%</a:t>
                      </a:r>
                      <a:endParaRPr lang="en-US" sz="1050" b="1"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n-lt"/>
                          <a:ea typeface="Calibri" panose="020F0502020204030204" pitchFamily="34" charset="0"/>
                          <a:cs typeface="Times New Roman" panose="02020603050405020304" pitchFamily="18" charset="0"/>
                        </a:rPr>
                        <a:t>51.4%</a:t>
                      </a:r>
                      <a:endParaRPr lang="en-US" sz="1050" b="0" dirty="0">
                        <a:effectLst/>
                        <a:latin typeface="+mn-lt"/>
                        <a:ea typeface="Calibri" panose="020F0502020204030204" pitchFamily="34" charset="0"/>
                        <a:cs typeface="Times New Roman" panose="02020603050405020304" pitchFamily="18" charset="0"/>
                      </a:endParaRPr>
                    </a:p>
                  </a:txBody>
                  <a:tcPr marL="7452" marR="7452" marT="7452" marB="0" anchor="ctr"/>
                </a:tc>
                <a:tc>
                  <a:txBody>
                    <a:bodyPr/>
                    <a:lstStyle/>
                    <a:p>
                      <a:pPr algn="ctr"/>
                      <a:r>
                        <a:rPr lang="en-US" sz="1050" b="0" dirty="0" smtClean="0"/>
                        <a:t>43.2%</a:t>
                      </a:r>
                      <a:endParaRPr lang="en-US" sz="1050" b="0" dirty="0"/>
                    </a:p>
                  </a:txBody>
                  <a:tcPr marL="7452" marR="7452" marT="7452"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Calibri" panose="020F0502020204030204" pitchFamily="34" charset="0"/>
                        </a:rPr>
                        <a:t>49.2%</a:t>
                      </a:r>
                      <a:endParaRPr lang="en-US" sz="1050" b="1"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n-lt"/>
                          <a:ea typeface="Calibri" panose="020F0502020204030204" pitchFamily="34" charset="0"/>
                          <a:cs typeface="Times New Roman" panose="02020603050405020304" pitchFamily="18" charset="0"/>
                        </a:rPr>
                        <a:t>10.8%</a:t>
                      </a:r>
                      <a:endParaRPr lang="en-US" sz="1050" b="0" dirty="0">
                        <a:effectLst/>
                        <a:latin typeface="+mn-lt"/>
                        <a:ea typeface="Calibri" panose="020F0502020204030204" pitchFamily="34" charset="0"/>
                        <a:cs typeface="Times New Roman" panose="02020603050405020304" pitchFamily="18" charset="0"/>
                      </a:endParaRPr>
                    </a:p>
                  </a:txBody>
                  <a:tcPr marL="7452" marR="7452" marT="7452" marB="0" anchor="ctr"/>
                </a:tc>
                <a:tc>
                  <a:txBody>
                    <a:bodyPr/>
                    <a:lstStyle/>
                    <a:p>
                      <a:pPr algn="ctr"/>
                      <a:r>
                        <a:rPr lang="en-US" sz="1050" b="0" dirty="0" smtClean="0"/>
                        <a:t>7.6%</a:t>
                      </a:r>
                      <a:endParaRPr lang="en-US" sz="1050" b="0" dirty="0"/>
                    </a:p>
                  </a:txBody>
                  <a:tcPr marL="7452" marR="7452" marT="7452"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Calibri" panose="020F0502020204030204" pitchFamily="34" charset="0"/>
                        </a:rPr>
                        <a:t>8.9%</a:t>
                      </a:r>
                      <a:endParaRPr lang="en-US" sz="1050" b="1"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Calibri" panose="020F0502020204030204" pitchFamily="34" charset="0"/>
                        </a:rPr>
                        <a:t>-2.5%</a:t>
                      </a:r>
                      <a:endParaRPr lang="en-US" sz="1050" b="0"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Calibri" panose="020F0502020204030204" pitchFamily="34" charset="0"/>
                        </a:rPr>
                        <a:t>-4.1%</a:t>
                      </a:r>
                      <a:endParaRPr lang="en-US" sz="1050" b="0" dirty="0">
                        <a:effectLst/>
                        <a:latin typeface="+mj-lt"/>
                        <a:ea typeface="Calibri" panose="020F0502020204030204" pitchFamily="34" charset="0"/>
                        <a:cs typeface="Calibri" panose="020F0502020204030204" pitchFamily="34" charset="0"/>
                      </a:endParaRPr>
                    </a:p>
                  </a:txBody>
                  <a:tcPr marL="7321" marR="7321" marT="7321" marB="0" anchor="ctr"/>
                </a:tc>
                <a:extLst>
                  <a:ext uri="{0D108BD9-81ED-4DB2-BD59-A6C34878D82A}">
                    <a16:rowId xmlns="" xmlns:a16="http://schemas.microsoft.com/office/drawing/2014/main" val="10005"/>
                  </a:ext>
                </a:extLst>
              </a:tr>
              <a:tr h="420429">
                <a:tc>
                  <a:txBody>
                    <a:bodyPr/>
                    <a:lstStyle/>
                    <a:p>
                      <a:pPr marL="0" marR="0" algn="ctr">
                        <a:lnSpc>
                          <a:spcPct val="106000"/>
                        </a:lnSpc>
                        <a:spcBef>
                          <a:spcPts val="0"/>
                        </a:spcBef>
                        <a:spcAft>
                          <a:spcPts val="800"/>
                        </a:spcAft>
                      </a:pPr>
                      <a:r>
                        <a:rPr lang="en-US" sz="950" kern="1200" dirty="0">
                          <a:effectLst/>
                        </a:rPr>
                        <a:t>7</a:t>
                      </a:r>
                      <a:endParaRPr lang="en-US" sz="950" dirty="0">
                        <a:effectLst/>
                        <a:latin typeface="Calibri" panose="020F0502020204030204" pitchFamily="34" charset="0"/>
                        <a:ea typeface="Calibri" panose="020F0502020204030204" pitchFamily="34" charset="0"/>
                        <a:cs typeface="Calibri" panose="020F0502020204030204" pitchFamily="34" charset="0"/>
                      </a:endParaRPr>
                    </a:p>
                  </a:txBody>
                  <a:tcPr marL="47832" marR="47832" marT="23916" marB="23916" anchor="ctr">
                    <a:solidFill>
                      <a:schemeClr val="tx2"/>
                    </a:solidFill>
                  </a:tcPr>
                </a:tc>
                <a:tc>
                  <a:txBody>
                    <a:bodyPr/>
                    <a:lstStyle/>
                    <a:p>
                      <a:pPr marL="0" marR="0" algn="ctr">
                        <a:lnSpc>
                          <a:spcPct val="106000"/>
                        </a:lnSpc>
                        <a:spcBef>
                          <a:spcPts val="0"/>
                        </a:spcBef>
                        <a:spcAft>
                          <a:spcPts val="800"/>
                        </a:spcAft>
                      </a:pPr>
                      <a:r>
                        <a:rPr lang="en-US" sz="1050" b="0" dirty="0" smtClean="0">
                          <a:effectLst/>
                          <a:latin typeface="+mn-lt"/>
                          <a:ea typeface="Calibri" panose="020F0502020204030204" pitchFamily="34" charset="0"/>
                          <a:cs typeface="Times New Roman" panose="02020603050405020304" pitchFamily="18" charset="0"/>
                        </a:rPr>
                        <a:t>4.2%</a:t>
                      </a:r>
                      <a:endParaRPr lang="en-US" sz="1050" b="0" dirty="0">
                        <a:effectLst/>
                        <a:latin typeface="+mn-lt"/>
                        <a:ea typeface="Calibri" panose="020F0502020204030204" pitchFamily="34" charset="0"/>
                        <a:cs typeface="Times New Roman" panose="02020603050405020304" pitchFamily="18" charset="0"/>
                      </a:endParaRPr>
                    </a:p>
                  </a:txBody>
                  <a:tcPr marL="7452" marR="7452" marT="7452" marB="0" anchor="ctr"/>
                </a:tc>
                <a:tc>
                  <a:txBody>
                    <a:bodyPr/>
                    <a:lstStyle/>
                    <a:p>
                      <a:pPr algn="ctr"/>
                      <a:r>
                        <a:rPr lang="en-US" sz="1050" b="0" dirty="0" smtClean="0"/>
                        <a:t>5.4%</a:t>
                      </a:r>
                      <a:endParaRPr lang="en-US" sz="1050" b="0" dirty="0"/>
                    </a:p>
                  </a:txBody>
                  <a:tcPr marL="7452" marR="7452" marT="7452"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Calibri" panose="020F0502020204030204" pitchFamily="34" charset="0"/>
                        </a:rPr>
                        <a:t>3.4%</a:t>
                      </a:r>
                      <a:endParaRPr lang="en-US" sz="1050" b="1"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n-lt"/>
                          <a:ea typeface="Calibri" panose="020F0502020204030204" pitchFamily="34" charset="0"/>
                          <a:cs typeface="Times New Roman" panose="02020603050405020304" pitchFamily="18" charset="0"/>
                        </a:rPr>
                        <a:t>12.6%</a:t>
                      </a:r>
                      <a:endParaRPr lang="en-US" sz="1050" b="0" dirty="0">
                        <a:effectLst/>
                        <a:latin typeface="+mn-lt"/>
                        <a:ea typeface="Calibri" panose="020F0502020204030204" pitchFamily="34" charset="0"/>
                        <a:cs typeface="Times New Roman" panose="02020603050405020304" pitchFamily="18" charset="0"/>
                      </a:endParaRPr>
                    </a:p>
                  </a:txBody>
                  <a:tcPr marL="7452" marR="7452" marT="7452" marB="0" anchor="ctr"/>
                </a:tc>
                <a:tc>
                  <a:txBody>
                    <a:bodyPr/>
                    <a:lstStyle/>
                    <a:p>
                      <a:pPr algn="ctr"/>
                      <a:r>
                        <a:rPr lang="en-US" sz="1050" b="0" dirty="0" smtClean="0"/>
                        <a:t>9.9%</a:t>
                      </a:r>
                      <a:endParaRPr lang="en-US" sz="1050" b="0" dirty="0"/>
                    </a:p>
                  </a:txBody>
                  <a:tcPr marL="7452" marR="7452" marT="7452"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Calibri" panose="020F0502020204030204" pitchFamily="34" charset="0"/>
                        </a:rPr>
                        <a:t>15.1%</a:t>
                      </a:r>
                      <a:endParaRPr lang="en-US" sz="1050" b="1"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n-lt"/>
                          <a:ea typeface="Calibri" panose="020F0502020204030204" pitchFamily="34" charset="0"/>
                          <a:cs typeface="Times New Roman" panose="02020603050405020304" pitchFamily="18" charset="0"/>
                        </a:rPr>
                        <a:t>25.2%</a:t>
                      </a:r>
                      <a:endParaRPr lang="en-US" sz="1050" b="0" dirty="0">
                        <a:effectLst/>
                        <a:latin typeface="+mn-lt"/>
                        <a:ea typeface="Calibri" panose="020F0502020204030204" pitchFamily="34" charset="0"/>
                        <a:cs typeface="Times New Roman" panose="02020603050405020304" pitchFamily="18" charset="0"/>
                      </a:endParaRPr>
                    </a:p>
                  </a:txBody>
                  <a:tcPr marL="7452" marR="7452" marT="7452" marB="0" anchor="ctr"/>
                </a:tc>
                <a:tc>
                  <a:txBody>
                    <a:bodyPr/>
                    <a:lstStyle/>
                    <a:p>
                      <a:pPr algn="ctr"/>
                      <a:r>
                        <a:rPr lang="en-US" sz="1050" b="0" dirty="0" smtClean="0"/>
                        <a:t>35.1%</a:t>
                      </a:r>
                      <a:endParaRPr lang="en-US" sz="1050" b="0" dirty="0"/>
                    </a:p>
                  </a:txBody>
                  <a:tcPr marL="7452" marR="7452" marT="7452"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Calibri" panose="020F0502020204030204" pitchFamily="34" charset="0"/>
                        </a:rPr>
                        <a:t>31.9%</a:t>
                      </a:r>
                      <a:endParaRPr lang="en-US" sz="1050" b="1"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n-lt"/>
                          <a:ea typeface="Calibri" panose="020F0502020204030204" pitchFamily="34" charset="0"/>
                          <a:cs typeface="Times New Roman" panose="02020603050405020304" pitchFamily="18" charset="0"/>
                        </a:rPr>
                        <a:t>47.9%</a:t>
                      </a:r>
                      <a:endParaRPr lang="en-US" sz="1050" b="0" dirty="0">
                        <a:effectLst/>
                        <a:latin typeface="+mn-lt"/>
                        <a:ea typeface="Calibri" panose="020F0502020204030204" pitchFamily="34" charset="0"/>
                        <a:cs typeface="Times New Roman" panose="02020603050405020304" pitchFamily="18" charset="0"/>
                      </a:endParaRPr>
                    </a:p>
                  </a:txBody>
                  <a:tcPr marL="7452" marR="7452" marT="7452" marB="0" anchor="ctr"/>
                </a:tc>
                <a:tc>
                  <a:txBody>
                    <a:bodyPr/>
                    <a:lstStyle/>
                    <a:p>
                      <a:pPr algn="ctr"/>
                      <a:r>
                        <a:rPr lang="en-US" sz="1050" b="0" dirty="0" smtClean="0"/>
                        <a:t>43.2%</a:t>
                      </a:r>
                      <a:endParaRPr lang="en-US" sz="1050" b="0" dirty="0"/>
                    </a:p>
                  </a:txBody>
                  <a:tcPr marL="7452" marR="7452" marT="7452"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Calibri" panose="020F0502020204030204" pitchFamily="34" charset="0"/>
                        </a:rPr>
                        <a:t>38.7%</a:t>
                      </a:r>
                      <a:endParaRPr lang="en-US" sz="1050" b="1"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n-lt"/>
                          <a:ea typeface="Calibri" panose="020F0502020204030204" pitchFamily="34" charset="0"/>
                          <a:cs typeface="Times New Roman" panose="02020603050405020304" pitchFamily="18" charset="0"/>
                        </a:rPr>
                        <a:t>10.1%</a:t>
                      </a:r>
                      <a:endParaRPr lang="en-US" sz="1050" b="0" dirty="0">
                        <a:effectLst/>
                        <a:latin typeface="+mn-lt"/>
                        <a:ea typeface="Calibri" panose="020F0502020204030204" pitchFamily="34" charset="0"/>
                        <a:cs typeface="Times New Roman" panose="02020603050405020304" pitchFamily="18" charset="0"/>
                      </a:endParaRPr>
                    </a:p>
                  </a:txBody>
                  <a:tcPr marL="7452" marR="7452" marT="7452" marB="0" anchor="ctr"/>
                </a:tc>
                <a:tc>
                  <a:txBody>
                    <a:bodyPr/>
                    <a:lstStyle/>
                    <a:p>
                      <a:pPr algn="ctr"/>
                      <a:r>
                        <a:rPr lang="en-US" sz="1050" b="0" dirty="0" smtClean="0"/>
                        <a:t>6.3%</a:t>
                      </a:r>
                      <a:endParaRPr lang="en-US" sz="1050" b="0" dirty="0"/>
                    </a:p>
                  </a:txBody>
                  <a:tcPr marL="7452" marR="7452" marT="7452"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Calibri" panose="020F0502020204030204" pitchFamily="34" charset="0"/>
                        </a:rPr>
                        <a:t>10.9%</a:t>
                      </a:r>
                      <a:endParaRPr lang="en-US" sz="1050" b="1"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Calibri" panose="020F0502020204030204" pitchFamily="34" charset="0"/>
                        </a:rPr>
                        <a:t>+1.7%</a:t>
                      </a:r>
                      <a:endParaRPr lang="en-US" sz="1050" b="0"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Calibri" panose="020F0502020204030204" pitchFamily="34" charset="0"/>
                        </a:rPr>
                        <a:t>-8.4%</a:t>
                      </a:r>
                      <a:endParaRPr lang="en-US" sz="1050" b="0" dirty="0">
                        <a:effectLst/>
                        <a:latin typeface="+mj-lt"/>
                        <a:ea typeface="Calibri" panose="020F0502020204030204" pitchFamily="34" charset="0"/>
                        <a:cs typeface="Calibri" panose="020F0502020204030204" pitchFamily="34" charset="0"/>
                      </a:endParaRPr>
                    </a:p>
                  </a:txBody>
                  <a:tcPr marL="7321" marR="7321" marT="7321" marB="0" anchor="ctr"/>
                </a:tc>
                <a:extLst>
                  <a:ext uri="{0D108BD9-81ED-4DB2-BD59-A6C34878D82A}">
                    <a16:rowId xmlns="" xmlns:a16="http://schemas.microsoft.com/office/drawing/2014/main" val="10006"/>
                  </a:ext>
                </a:extLst>
              </a:tr>
              <a:tr h="420429">
                <a:tc>
                  <a:txBody>
                    <a:bodyPr/>
                    <a:lstStyle/>
                    <a:p>
                      <a:pPr marL="0" marR="0" algn="ctr">
                        <a:lnSpc>
                          <a:spcPct val="106000"/>
                        </a:lnSpc>
                        <a:spcBef>
                          <a:spcPts val="0"/>
                        </a:spcBef>
                        <a:spcAft>
                          <a:spcPts val="800"/>
                        </a:spcAft>
                      </a:pPr>
                      <a:r>
                        <a:rPr lang="en-US" sz="950" kern="1200" dirty="0" smtClean="0">
                          <a:effectLst/>
                        </a:rPr>
                        <a:t>8</a:t>
                      </a:r>
                      <a:endParaRPr lang="en-US" sz="950" dirty="0">
                        <a:effectLst/>
                        <a:latin typeface="Calibri" panose="020F0502020204030204" pitchFamily="34" charset="0"/>
                        <a:ea typeface="Calibri" panose="020F0502020204030204" pitchFamily="34" charset="0"/>
                        <a:cs typeface="Calibri" panose="020F0502020204030204" pitchFamily="34" charset="0"/>
                      </a:endParaRPr>
                    </a:p>
                  </a:txBody>
                  <a:tcPr marL="48688" marR="48688" marT="24344" marB="24344" anchor="ctr">
                    <a:solidFill>
                      <a:schemeClr val="tx2"/>
                    </a:solidFill>
                  </a:tcPr>
                </a:tc>
                <a:tc>
                  <a:txBody>
                    <a:bodyPr/>
                    <a:lstStyle/>
                    <a:p>
                      <a:pPr marL="0" marR="0" algn="ctr">
                        <a:lnSpc>
                          <a:spcPct val="106000"/>
                        </a:lnSpc>
                        <a:spcBef>
                          <a:spcPts val="0"/>
                        </a:spcBef>
                        <a:spcAft>
                          <a:spcPts val="800"/>
                        </a:spcAft>
                      </a:pPr>
                      <a:r>
                        <a:rPr lang="en-US" sz="1050" b="0" dirty="0" smtClean="0">
                          <a:effectLst/>
                          <a:latin typeface="+mn-lt"/>
                          <a:ea typeface="Calibri" panose="020F0502020204030204" pitchFamily="34" charset="0"/>
                          <a:cs typeface="Times New Roman" panose="02020603050405020304" pitchFamily="18" charset="0"/>
                        </a:rPr>
                        <a:t>6.4%</a:t>
                      </a:r>
                      <a:endParaRPr lang="en-US" sz="1050" b="0" dirty="0">
                        <a:effectLst/>
                        <a:latin typeface="+mn-lt"/>
                        <a:ea typeface="Calibri" panose="020F0502020204030204" pitchFamily="34" charset="0"/>
                        <a:cs typeface="Times New Roman" panose="02020603050405020304" pitchFamily="18" charset="0"/>
                      </a:endParaRPr>
                    </a:p>
                  </a:txBody>
                  <a:tcPr marL="7452" marR="7452" marT="7452" marB="0" anchor="ctr"/>
                </a:tc>
                <a:tc>
                  <a:txBody>
                    <a:bodyPr/>
                    <a:lstStyle/>
                    <a:p>
                      <a:pPr algn="ctr"/>
                      <a:r>
                        <a:rPr lang="en-US" sz="1050" b="0" dirty="0" smtClean="0"/>
                        <a:t>7.6%</a:t>
                      </a:r>
                      <a:endParaRPr lang="en-US" sz="1050" b="0" dirty="0"/>
                    </a:p>
                  </a:txBody>
                  <a:tcPr marL="7452" marR="7452" marT="7452"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Calibri" panose="020F0502020204030204" pitchFamily="34" charset="0"/>
                        </a:rPr>
                        <a:t>10.3%</a:t>
                      </a:r>
                      <a:endParaRPr lang="en-US" sz="1050" b="1"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n-lt"/>
                          <a:ea typeface="Calibri" panose="020F0502020204030204" pitchFamily="34" charset="0"/>
                          <a:cs typeface="Times New Roman" panose="02020603050405020304" pitchFamily="18" charset="0"/>
                        </a:rPr>
                        <a:t>10.6%</a:t>
                      </a:r>
                      <a:endParaRPr lang="en-US" sz="1050" b="0" dirty="0">
                        <a:effectLst/>
                        <a:latin typeface="+mn-lt"/>
                        <a:ea typeface="Calibri" panose="020F0502020204030204" pitchFamily="34" charset="0"/>
                        <a:cs typeface="Times New Roman" panose="02020603050405020304" pitchFamily="18" charset="0"/>
                      </a:endParaRPr>
                    </a:p>
                  </a:txBody>
                  <a:tcPr marL="7452" marR="7452" marT="7452" marB="0" anchor="ctr"/>
                </a:tc>
                <a:tc>
                  <a:txBody>
                    <a:bodyPr/>
                    <a:lstStyle/>
                    <a:p>
                      <a:pPr algn="ctr"/>
                      <a:r>
                        <a:rPr lang="en-US" sz="1050" b="0" dirty="0" smtClean="0"/>
                        <a:t>11%</a:t>
                      </a:r>
                      <a:endParaRPr lang="en-US" sz="1050" b="0" dirty="0"/>
                    </a:p>
                  </a:txBody>
                  <a:tcPr marL="7452" marR="7452" marT="7452"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Calibri" panose="020F0502020204030204" pitchFamily="34" charset="0"/>
                        </a:rPr>
                        <a:t>8.2%</a:t>
                      </a:r>
                      <a:endParaRPr lang="en-US" sz="1050" b="1"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n-lt"/>
                          <a:ea typeface="Calibri" panose="020F0502020204030204" pitchFamily="34" charset="0"/>
                          <a:cs typeface="Times New Roman" panose="02020603050405020304" pitchFamily="18" charset="0"/>
                        </a:rPr>
                        <a:t>34%</a:t>
                      </a:r>
                      <a:endParaRPr lang="en-US" sz="1050" b="0" dirty="0">
                        <a:effectLst/>
                        <a:latin typeface="+mn-lt"/>
                        <a:ea typeface="Calibri" panose="020F0502020204030204" pitchFamily="34" charset="0"/>
                        <a:cs typeface="Times New Roman" panose="02020603050405020304" pitchFamily="18" charset="0"/>
                      </a:endParaRPr>
                    </a:p>
                  </a:txBody>
                  <a:tcPr marL="7452" marR="7452" marT="7452" marB="0" anchor="ctr"/>
                </a:tc>
                <a:tc>
                  <a:txBody>
                    <a:bodyPr/>
                    <a:lstStyle/>
                    <a:p>
                      <a:pPr algn="ctr"/>
                      <a:r>
                        <a:rPr lang="en-US" sz="1050" b="0" dirty="0" smtClean="0"/>
                        <a:t>15.3%</a:t>
                      </a:r>
                      <a:endParaRPr lang="en-US" sz="1050" b="0" dirty="0"/>
                    </a:p>
                  </a:txBody>
                  <a:tcPr marL="7452" marR="7452" marT="7452"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Calibri" panose="020F0502020204030204" pitchFamily="34" charset="0"/>
                        </a:rPr>
                        <a:t>20.6%</a:t>
                      </a:r>
                      <a:endParaRPr lang="en-US" sz="1050" b="1"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n-lt"/>
                          <a:ea typeface="Calibri" panose="020F0502020204030204" pitchFamily="34" charset="0"/>
                          <a:cs typeface="Times New Roman" panose="02020603050405020304" pitchFamily="18" charset="0"/>
                        </a:rPr>
                        <a:t>45.7%</a:t>
                      </a:r>
                      <a:endParaRPr lang="en-US" sz="1050" b="0" dirty="0">
                        <a:effectLst/>
                        <a:latin typeface="+mn-lt"/>
                        <a:ea typeface="Calibri" panose="020F0502020204030204" pitchFamily="34" charset="0"/>
                        <a:cs typeface="Times New Roman" panose="02020603050405020304" pitchFamily="18" charset="0"/>
                      </a:endParaRPr>
                    </a:p>
                  </a:txBody>
                  <a:tcPr marL="7452" marR="7452" marT="7452" marB="0" anchor="ctr"/>
                </a:tc>
                <a:tc>
                  <a:txBody>
                    <a:bodyPr/>
                    <a:lstStyle/>
                    <a:p>
                      <a:pPr algn="ctr"/>
                      <a:r>
                        <a:rPr lang="en-US" sz="1050" b="0" dirty="0" smtClean="0"/>
                        <a:t>61%</a:t>
                      </a:r>
                      <a:endParaRPr lang="en-US" sz="1050" b="0" dirty="0"/>
                    </a:p>
                  </a:txBody>
                  <a:tcPr marL="7452" marR="7452" marT="7452"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Calibri" panose="020F0502020204030204" pitchFamily="34" charset="0"/>
                        </a:rPr>
                        <a:t>52.6%</a:t>
                      </a:r>
                      <a:endParaRPr lang="en-US" sz="1050" b="1"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n-lt"/>
                          <a:ea typeface="Calibri" panose="020F0502020204030204" pitchFamily="34" charset="0"/>
                          <a:cs typeface="Times New Roman" panose="02020603050405020304" pitchFamily="18" charset="0"/>
                        </a:rPr>
                        <a:t>3.2%</a:t>
                      </a:r>
                      <a:endParaRPr lang="en-US" sz="1050" b="0" dirty="0">
                        <a:effectLst/>
                        <a:latin typeface="+mn-lt"/>
                        <a:ea typeface="Calibri" panose="020F0502020204030204" pitchFamily="34" charset="0"/>
                        <a:cs typeface="Times New Roman" panose="02020603050405020304" pitchFamily="18" charset="0"/>
                      </a:endParaRPr>
                    </a:p>
                  </a:txBody>
                  <a:tcPr marL="7452" marR="7452" marT="7452" marB="0" anchor="ctr"/>
                </a:tc>
                <a:tc>
                  <a:txBody>
                    <a:bodyPr/>
                    <a:lstStyle/>
                    <a:p>
                      <a:pPr algn="ctr"/>
                      <a:r>
                        <a:rPr lang="en-US" sz="1050" b="0" dirty="0" smtClean="0"/>
                        <a:t>5.1%</a:t>
                      </a:r>
                      <a:endParaRPr lang="en-US" sz="1050" b="0" dirty="0"/>
                    </a:p>
                  </a:txBody>
                  <a:tcPr marL="7452" marR="7452" marT="7452"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Calibri" panose="020F0502020204030204" pitchFamily="34" charset="0"/>
                        </a:rPr>
                        <a:t>8.2%</a:t>
                      </a:r>
                      <a:endParaRPr lang="en-US" sz="1050" b="1"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Calibri" panose="020F0502020204030204" pitchFamily="34" charset="0"/>
                        </a:rPr>
                        <a:t>+1.5%</a:t>
                      </a:r>
                      <a:endParaRPr lang="en-US" sz="1050" b="0"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Calibri" panose="020F0502020204030204" pitchFamily="34" charset="0"/>
                        </a:rPr>
                        <a:t>+11.9%</a:t>
                      </a:r>
                      <a:endParaRPr lang="en-US" sz="1050" b="0" dirty="0">
                        <a:effectLst/>
                        <a:latin typeface="+mj-lt"/>
                        <a:ea typeface="Calibri" panose="020F0502020204030204" pitchFamily="34" charset="0"/>
                        <a:cs typeface="Calibri" panose="020F0502020204030204" pitchFamily="34" charset="0"/>
                      </a:endParaRPr>
                    </a:p>
                  </a:txBody>
                  <a:tcPr marL="7321" marR="7321" marT="7321" marB="0" anchor="ctr"/>
                </a:tc>
                <a:extLst>
                  <a:ext uri="{0D108BD9-81ED-4DB2-BD59-A6C34878D82A}">
                    <a16:rowId xmlns="" xmlns:a16="http://schemas.microsoft.com/office/drawing/2014/main" val="10007"/>
                  </a:ext>
                </a:extLst>
              </a:tr>
              <a:tr h="406714">
                <a:tc>
                  <a:txBody>
                    <a:bodyPr/>
                    <a:lstStyle/>
                    <a:p>
                      <a:pPr marL="0" marR="0" algn="ctr">
                        <a:lnSpc>
                          <a:spcPct val="106000"/>
                        </a:lnSpc>
                        <a:spcBef>
                          <a:spcPts val="0"/>
                        </a:spcBef>
                        <a:spcAft>
                          <a:spcPts val="800"/>
                        </a:spcAft>
                      </a:pPr>
                      <a:r>
                        <a:rPr lang="en-US" sz="950" kern="1200" dirty="0">
                          <a:effectLst/>
                        </a:rPr>
                        <a:t>ALG </a:t>
                      </a:r>
                      <a:r>
                        <a:rPr lang="en-US" sz="950" kern="1200" dirty="0" smtClean="0">
                          <a:effectLst/>
                        </a:rPr>
                        <a:t>I</a:t>
                      </a:r>
                      <a:endParaRPr lang="en-US" sz="950" dirty="0">
                        <a:effectLst/>
                        <a:latin typeface="Calibri" panose="020F0502020204030204" pitchFamily="34" charset="0"/>
                        <a:ea typeface="Calibri" panose="020F0502020204030204" pitchFamily="34" charset="0"/>
                        <a:cs typeface="Calibri" panose="020F0502020204030204" pitchFamily="34" charset="0"/>
                      </a:endParaRPr>
                    </a:p>
                  </a:txBody>
                  <a:tcPr marL="48688" marR="48688" marT="24344" marB="24344" anchor="ctr">
                    <a:solidFill>
                      <a:schemeClr val="tx2"/>
                    </a:solidFill>
                  </a:tcPr>
                </a:tc>
                <a:tc>
                  <a:txBody>
                    <a:bodyPr/>
                    <a:lstStyle/>
                    <a:p>
                      <a:pPr marL="0" marR="0" algn="ctr">
                        <a:lnSpc>
                          <a:spcPct val="106000"/>
                        </a:lnSpc>
                        <a:spcBef>
                          <a:spcPts val="0"/>
                        </a:spcBef>
                        <a:spcAft>
                          <a:spcPts val="800"/>
                        </a:spcAft>
                      </a:pPr>
                      <a:r>
                        <a:rPr lang="en-US" sz="1050" b="0" dirty="0" smtClean="0">
                          <a:effectLst/>
                          <a:latin typeface="+mn-lt"/>
                          <a:ea typeface="Calibri" panose="020F0502020204030204" pitchFamily="34" charset="0"/>
                          <a:cs typeface="Times New Roman" panose="02020603050405020304" pitchFamily="18" charset="0"/>
                        </a:rPr>
                        <a:t>0%</a:t>
                      </a:r>
                      <a:endParaRPr lang="en-US" sz="1050" b="0" dirty="0">
                        <a:effectLst/>
                        <a:latin typeface="+mn-lt"/>
                        <a:ea typeface="Calibri" panose="020F0502020204030204" pitchFamily="34" charset="0"/>
                        <a:cs typeface="Times New Roman" panose="02020603050405020304" pitchFamily="18" charset="0"/>
                      </a:endParaRPr>
                    </a:p>
                  </a:txBody>
                  <a:tcPr marL="7452" marR="7452" marT="7452" marB="0" anchor="ctr"/>
                </a:tc>
                <a:tc>
                  <a:txBody>
                    <a:bodyPr/>
                    <a:lstStyle/>
                    <a:p>
                      <a:pPr algn="ctr"/>
                      <a:r>
                        <a:rPr lang="en-US" sz="1050" b="0" dirty="0" smtClean="0"/>
                        <a:t>14.9%</a:t>
                      </a:r>
                      <a:endParaRPr lang="en-US" sz="1050" b="0" dirty="0"/>
                    </a:p>
                  </a:txBody>
                  <a:tcPr marL="7452" marR="7452" marT="7452"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Calibri" panose="020F0502020204030204" pitchFamily="34" charset="0"/>
                        </a:rPr>
                        <a:t>0.9%</a:t>
                      </a:r>
                      <a:endParaRPr lang="en-US" sz="1050" b="1"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n-lt"/>
                          <a:ea typeface="Calibri" panose="020F0502020204030204" pitchFamily="34" charset="0"/>
                          <a:cs typeface="Times New Roman" panose="02020603050405020304" pitchFamily="18" charset="0"/>
                        </a:rPr>
                        <a:t>3.1%</a:t>
                      </a:r>
                      <a:endParaRPr lang="en-US" sz="1050" b="0" dirty="0">
                        <a:effectLst/>
                        <a:latin typeface="+mn-lt"/>
                        <a:ea typeface="Calibri" panose="020F0502020204030204" pitchFamily="34" charset="0"/>
                        <a:cs typeface="Times New Roman" panose="02020603050405020304" pitchFamily="18" charset="0"/>
                      </a:endParaRPr>
                    </a:p>
                  </a:txBody>
                  <a:tcPr marL="7452" marR="7452" marT="7452" marB="0" anchor="ctr"/>
                </a:tc>
                <a:tc>
                  <a:txBody>
                    <a:bodyPr/>
                    <a:lstStyle/>
                    <a:p>
                      <a:pPr algn="ctr"/>
                      <a:r>
                        <a:rPr lang="en-US" sz="1050" b="0" dirty="0" smtClean="0"/>
                        <a:t>15.8%</a:t>
                      </a:r>
                      <a:endParaRPr lang="en-US" sz="1050" b="0" dirty="0"/>
                    </a:p>
                  </a:txBody>
                  <a:tcPr marL="7452" marR="7452" marT="7452"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Calibri" panose="020F0502020204030204" pitchFamily="34" charset="0"/>
                        </a:rPr>
                        <a:t>12.0%</a:t>
                      </a:r>
                      <a:endParaRPr lang="en-US" sz="1050" b="1"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n-lt"/>
                          <a:ea typeface="Calibri" panose="020F0502020204030204" pitchFamily="34" charset="0"/>
                          <a:cs typeface="Times New Roman" panose="02020603050405020304" pitchFamily="18" charset="0"/>
                        </a:rPr>
                        <a:t>0%</a:t>
                      </a:r>
                      <a:endParaRPr lang="en-US" sz="1050" b="0" dirty="0">
                        <a:effectLst/>
                        <a:latin typeface="+mn-lt"/>
                        <a:ea typeface="Calibri" panose="020F0502020204030204" pitchFamily="34" charset="0"/>
                        <a:cs typeface="Times New Roman" panose="02020603050405020304" pitchFamily="18" charset="0"/>
                      </a:endParaRPr>
                    </a:p>
                  </a:txBody>
                  <a:tcPr marL="7452" marR="7452" marT="7452" marB="0" anchor="ctr"/>
                </a:tc>
                <a:tc>
                  <a:txBody>
                    <a:bodyPr/>
                    <a:lstStyle/>
                    <a:p>
                      <a:pPr algn="ctr"/>
                      <a:r>
                        <a:rPr lang="en-US" sz="1050" b="0" dirty="0" smtClean="0"/>
                        <a:t>22.8%</a:t>
                      </a:r>
                      <a:endParaRPr lang="en-US" sz="1050" b="0" dirty="0"/>
                    </a:p>
                  </a:txBody>
                  <a:tcPr marL="7452" marR="7452" marT="7452"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Calibri" panose="020F0502020204030204" pitchFamily="34" charset="0"/>
                        </a:rPr>
                        <a:t>25.9%</a:t>
                      </a:r>
                      <a:endParaRPr lang="en-US" sz="1050" b="1"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n-lt"/>
                          <a:ea typeface="Calibri" panose="020F0502020204030204" pitchFamily="34" charset="0"/>
                          <a:cs typeface="Times New Roman" panose="02020603050405020304" pitchFamily="18" charset="0"/>
                        </a:rPr>
                        <a:t>56.3%</a:t>
                      </a:r>
                      <a:endParaRPr lang="en-US" sz="1050" b="0" dirty="0">
                        <a:effectLst/>
                        <a:latin typeface="+mn-lt"/>
                        <a:ea typeface="Calibri" panose="020F0502020204030204" pitchFamily="34" charset="0"/>
                        <a:cs typeface="Times New Roman" panose="02020603050405020304" pitchFamily="18" charset="0"/>
                      </a:endParaRPr>
                    </a:p>
                  </a:txBody>
                  <a:tcPr marL="7452" marR="7452" marT="7452" marB="0" anchor="ctr"/>
                </a:tc>
                <a:tc>
                  <a:txBody>
                    <a:bodyPr/>
                    <a:lstStyle/>
                    <a:p>
                      <a:pPr algn="ctr"/>
                      <a:r>
                        <a:rPr lang="en-US" sz="1050" b="0" dirty="0" smtClean="0"/>
                        <a:t>30.7%</a:t>
                      </a:r>
                      <a:endParaRPr lang="en-US" sz="1050" b="0" dirty="0"/>
                    </a:p>
                  </a:txBody>
                  <a:tcPr marL="7452" marR="7452" marT="7452"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Calibri" panose="020F0502020204030204" pitchFamily="34" charset="0"/>
                        </a:rPr>
                        <a:t>45.4%</a:t>
                      </a:r>
                      <a:endParaRPr lang="en-US" sz="1050" b="1"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n-lt"/>
                          <a:ea typeface="Calibri" panose="020F0502020204030204" pitchFamily="34" charset="0"/>
                          <a:cs typeface="Times New Roman" panose="02020603050405020304" pitchFamily="18" charset="0"/>
                        </a:rPr>
                        <a:t>40.6%</a:t>
                      </a:r>
                      <a:endParaRPr lang="en-US" sz="1050" b="0" dirty="0">
                        <a:effectLst/>
                        <a:latin typeface="+mn-lt"/>
                        <a:ea typeface="Calibri" panose="020F0502020204030204" pitchFamily="34" charset="0"/>
                        <a:cs typeface="Times New Roman" panose="02020603050405020304" pitchFamily="18" charset="0"/>
                      </a:endParaRPr>
                    </a:p>
                  </a:txBody>
                  <a:tcPr marL="7452" marR="7452" marT="7452" marB="0" anchor="ctr"/>
                </a:tc>
                <a:tc>
                  <a:txBody>
                    <a:bodyPr/>
                    <a:lstStyle/>
                    <a:p>
                      <a:pPr algn="ctr"/>
                      <a:r>
                        <a:rPr lang="en-US" sz="1050" b="0" dirty="0" smtClean="0"/>
                        <a:t>15.8%</a:t>
                      </a:r>
                      <a:endParaRPr lang="en-US" sz="1050" b="0" dirty="0"/>
                    </a:p>
                  </a:txBody>
                  <a:tcPr marL="7452" marR="7452" marT="7452"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Calibri" panose="020F0502020204030204" pitchFamily="34" charset="0"/>
                        </a:rPr>
                        <a:t>15.7%</a:t>
                      </a:r>
                      <a:endParaRPr lang="en-US" sz="1050" b="1"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Calibri" panose="020F0502020204030204" pitchFamily="34" charset="0"/>
                        </a:rPr>
                        <a:t>+9.8%</a:t>
                      </a:r>
                      <a:endParaRPr lang="en-US" sz="1050" b="0"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Calibri" panose="020F0502020204030204" pitchFamily="34" charset="0"/>
                        </a:rPr>
                        <a:t>-35.8%</a:t>
                      </a:r>
                      <a:endParaRPr lang="en-US" sz="1050" b="0" dirty="0">
                        <a:effectLst/>
                        <a:latin typeface="+mj-lt"/>
                        <a:ea typeface="Calibri" panose="020F0502020204030204" pitchFamily="34" charset="0"/>
                        <a:cs typeface="Calibri" panose="020F0502020204030204" pitchFamily="34" charset="0"/>
                      </a:endParaRPr>
                    </a:p>
                  </a:txBody>
                  <a:tcPr marL="7321" marR="7321" marT="7321" marB="0" anchor="ctr"/>
                </a:tc>
                <a:extLst>
                  <a:ext uri="{0D108BD9-81ED-4DB2-BD59-A6C34878D82A}">
                    <a16:rowId xmlns="" xmlns:a16="http://schemas.microsoft.com/office/drawing/2014/main" val="10008"/>
                  </a:ext>
                </a:extLst>
              </a:tr>
              <a:tr h="420429">
                <a:tc>
                  <a:txBody>
                    <a:bodyPr/>
                    <a:lstStyle/>
                    <a:p>
                      <a:pPr marL="0" marR="0" algn="ctr">
                        <a:lnSpc>
                          <a:spcPct val="106000"/>
                        </a:lnSpc>
                        <a:spcBef>
                          <a:spcPts val="0"/>
                        </a:spcBef>
                        <a:spcAft>
                          <a:spcPts val="800"/>
                        </a:spcAft>
                      </a:pPr>
                      <a:r>
                        <a:rPr lang="en-US" sz="950" kern="1200" dirty="0" smtClean="0">
                          <a:effectLst/>
                        </a:rPr>
                        <a:t>ALGII</a:t>
                      </a:r>
                      <a:endParaRPr lang="en-US" sz="950" dirty="0">
                        <a:effectLst/>
                        <a:latin typeface="Calibri" panose="020F0502020204030204" pitchFamily="34" charset="0"/>
                        <a:ea typeface="Calibri" panose="020F0502020204030204" pitchFamily="34" charset="0"/>
                        <a:cs typeface="Calibri" panose="020F0502020204030204" pitchFamily="34" charset="0"/>
                      </a:endParaRPr>
                    </a:p>
                  </a:txBody>
                  <a:tcPr marL="48688" marR="48688" marT="24344" marB="24344" anchor="ctr">
                    <a:solidFill>
                      <a:schemeClr val="tx2"/>
                    </a:solidFill>
                  </a:tcPr>
                </a:tc>
                <a:tc>
                  <a:txBody>
                    <a:bodyPr/>
                    <a:lstStyle/>
                    <a:p>
                      <a:pPr marL="0" marR="0" algn="ctr">
                        <a:lnSpc>
                          <a:spcPct val="106000"/>
                        </a:lnSpc>
                        <a:spcBef>
                          <a:spcPts val="0"/>
                        </a:spcBef>
                        <a:spcAft>
                          <a:spcPts val="800"/>
                        </a:spcAft>
                      </a:pPr>
                      <a:r>
                        <a:rPr lang="en-US" sz="1050" b="0" dirty="0" smtClean="0">
                          <a:effectLst/>
                          <a:latin typeface="+mn-lt"/>
                          <a:ea typeface="Calibri" panose="020F0502020204030204" pitchFamily="34" charset="0"/>
                          <a:cs typeface="Times New Roman" panose="02020603050405020304" pitchFamily="18" charset="0"/>
                        </a:rPr>
                        <a:t>27.7%</a:t>
                      </a:r>
                      <a:endParaRPr lang="en-US" sz="1050" b="0" dirty="0">
                        <a:effectLst/>
                        <a:latin typeface="+mn-lt"/>
                        <a:ea typeface="Calibri" panose="020F0502020204030204" pitchFamily="34" charset="0"/>
                        <a:cs typeface="Times New Roman" panose="02020603050405020304" pitchFamily="18" charset="0"/>
                      </a:endParaRPr>
                    </a:p>
                  </a:txBody>
                  <a:tcPr marL="7452" marR="7452" marT="7452" marB="0" anchor="ctr"/>
                </a:tc>
                <a:tc>
                  <a:txBody>
                    <a:bodyPr/>
                    <a:lstStyle/>
                    <a:p>
                      <a:pPr algn="ctr"/>
                      <a:r>
                        <a:rPr lang="en-US" sz="1050" b="0" dirty="0" smtClean="0"/>
                        <a:t>28.2%</a:t>
                      </a:r>
                      <a:endParaRPr lang="en-US" sz="1050" b="0" dirty="0"/>
                    </a:p>
                  </a:txBody>
                  <a:tcPr marL="7452" marR="7452" marT="7452"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Calibri" panose="020F0502020204030204" pitchFamily="34" charset="0"/>
                        </a:rPr>
                        <a:t>0%</a:t>
                      </a:r>
                      <a:endParaRPr lang="en-US" sz="1050" b="1"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n-lt"/>
                          <a:ea typeface="Calibri" panose="020F0502020204030204" pitchFamily="34" charset="0"/>
                          <a:cs typeface="Times New Roman" panose="02020603050405020304" pitchFamily="18" charset="0"/>
                        </a:rPr>
                        <a:t>14.9%</a:t>
                      </a:r>
                      <a:endParaRPr lang="en-US" sz="1050" b="0" dirty="0">
                        <a:effectLst/>
                        <a:latin typeface="+mn-lt"/>
                        <a:ea typeface="Calibri" panose="020F0502020204030204" pitchFamily="34" charset="0"/>
                        <a:cs typeface="Times New Roman" panose="02020603050405020304" pitchFamily="18" charset="0"/>
                      </a:endParaRPr>
                    </a:p>
                  </a:txBody>
                  <a:tcPr marL="7452" marR="7452" marT="7452" marB="0" anchor="ctr"/>
                </a:tc>
                <a:tc>
                  <a:txBody>
                    <a:bodyPr/>
                    <a:lstStyle/>
                    <a:p>
                      <a:pPr algn="ctr"/>
                      <a:r>
                        <a:rPr lang="en-US" sz="1050" b="0" dirty="0" smtClean="0"/>
                        <a:t>10.3%</a:t>
                      </a:r>
                      <a:endParaRPr lang="en-US" sz="1050" b="0" dirty="0"/>
                    </a:p>
                  </a:txBody>
                  <a:tcPr marL="7452" marR="7452" marT="7452"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Calibri" panose="020F0502020204030204" pitchFamily="34" charset="0"/>
                        </a:rPr>
                        <a:t>3.8%</a:t>
                      </a:r>
                      <a:endParaRPr lang="en-US" sz="1050" b="1"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n-lt"/>
                          <a:ea typeface="Calibri" panose="020F0502020204030204" pitchFamily="34" charset="0"/>
                          <a:cs typeface="Times New Roman" panose="02020603050405020304" pitchFamily="18" charset="0"/>
                        </a:rPr>
                        <a:t>14.9%</a:t>
                      </a:r>
                      <a:endParaRPr lang="en-US" sz="1050" b="0" dirty="0">
                        <a:effectLst/>
                        <a:latin typeface="+mn-lt"/>
                        <a:ea typeface="Calibri" panose="020F0502020204030204" pitchFamily="34" charset="0"/>
                        <a:cs typeface="Times New Roman" panose="02020603050405020304" pitchFamily="18" charset="0"/>
                      </a:endParaRPr>
                    </a:p>
                  </a:txBody>
                  <a:tcPr marL="7452" marR="7452" marT="7452" marB="0" anchor="ctr"/>
                </a:tc>
                <a:tc>
                  <a:txBody>
                    <a:bodyPr/>
                    <a:lstStyle/>
                    <a:p>
                      <a:pPr algn="ctr"/>
                      <a:r>
                        <a:rPr lang="en-US" sz="1050" b="0" dirty="0" smtClean="0"/>
                        <a:t>2.6%</a:t>
                      </a:r>
                      <a:endParaRPr lang="en-US" sz="1050" b="0" dirty="0"/>
                    </a:p>
                  </a:txBody>
                  <a:tcPr marL="7452" marR="7452" marT="7452"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Calibri" panose="020F0502020204030204" pitchFamily="34" charset="0"/>
                        </a:rPr>
                        <a:t>26.9%</a:t>
                      </a:r>
                      <a:endParaRPr lang="en-US" sz="1050" b="1"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n-lt"/>
                          <a:ea typeface="Calibri" panose="020F0502020204030204" pitchFamily="34" charset="0"/>
                          <a:cs typeface="Times New Roman" panose="02020603050405020304" pitchFamily="18" charset="0"/>
                        </a:rPr>
                        <a:t>40.4%</a:t>
                      </a:r>
                      <a:endParaRPr lang="en-US" sz="1050" b="0" dirty="0">
                        <a:effectLst/>
                        <a:latin typeface="+mn-lt"/>
                        <a:ea typeface="Calibri" panose="020F0502020204030204" pitchFamily="34" charset="0"/>
                        <a:cs typeface="Times New Roman" panose="02020603050405020304" pitchFamily="18" charset="0"/>
                      </a:endParaRPr>
                    </a:p>
                  </a:txBody>
                  <a:tcPr marL="7452" marR="7452" marT="7452" marB="0" anchor="ctr"/>
                </a:tc>
                <a:tc>
                  <a:txBody>
                    <a:bodyPr/>
                    <a:lstStyle/>
                    <a:p>
                      <a:pPr algn="ctr"/>
                      <a:r>
                        <a:rPr lang="en-US" sz="1050" b="0" dirty="0" smtClean="0"/>
                        <a:t>48.7%</a:t>
                      </a:r>
                      <a:endParaRPr lang="en-US" sz="1050" b="0" dirty="0"/>
                    </a:p>
                  </a:txBody>
                  <a:tcPr marL="7452" marR="7452" marT="7452"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Calibri" panose="020F0502020204030204" pitchFamily="34" charset="0"/>
                        </a:rPr>
                        <a:t>61.5%</a:t>
                      </a:r>
                      <a:endParaRPr lang="en-US" sz="1050" b="1"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n-lt"/>
                          <a:ea typeface="Calibri" panose="020F0502020204030204" pitchFamily="34" charset="0"/>
                          <a:cs typeface="Times New Roman" panose="02020603050405020304" pitchFamily="18" charset="0"/>
                        </a:rPr>
                        <a:t>2.1%</a:t>
                      </a:r>
                      <a:endParaRPr lang="en-US" sz="1050" b="0" dirty="0">
                        <a:effectLst/>
                        <a:latin typeface="+mn-lt"/>
                        <a:ea typeface="Calibri" panose="020F0502020204030204" pitchFamily="34" charset="0"/>
                        <a:cs typeface="Times New Roman" panose="02020603050405020304" pitchFamily="18" charset="0"/>
                      </a:endParaRPr>
                    </a:p>
                  </a:txBody>
                  <a:tcPr marL="7452" marR="7452" marT="7452" marB="0" anchor="ctr"/>
                </a:tc>
                <a:tc>
                  <a:txBody>
                    <a:bodyPr/>
                    <a:lstStyle/>
                    <a:p>
                      <a:pPr algn="ctr"/>
                      <a:r>
                        <a:rPr lang="en-US" sz="1050" b="0" dirty="0" smtClean="0"/>
                        <a:t>10.3%</a:t>
                      </a:r>
                      <a:endParaRPr lang="en-US" sz="1050" b="0" dirty="0"/>
                    </a:p>
                  </a:txBody>
                  <a:tcPr marL="7452" marR="7452" marT="7452"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Calibri" panose="020F0502020204030204" pitchFamily="34" charset="0"/>
                        </a:rPr>
                        <a:t>7.7%</a:t>
                      </a:r>
                      <a:endParaRPr lang="en-US" sz="1050" b="1"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Calibri" panose="020F0502020204030204" pitchFamily="34" charset="0"/>
                        </a:rPr>
                        <a:t>-38.8%</a:t>
                      </a:r>
                      <a:endParaRPr lang="en-US" sz="1050" b="0"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Calibri" panose="020F0502020204030204" pitchFamily="34" charset="0"/>
                        </a:rPr>
                        <a:t>+26.7%</a:t>
                      </a:r>
                      <a:endParaRPr lang="en-US" sz="1050" b="0" dirty="0">
                        <a:effectLst/>
                        <a:latin typeface="+mj-lt"/>
                        <a:ea typeface="Calibri" panose="020F0502020204030204" pitchFamily="34" charset="0"/>
                        <a:cs typeface="Calibri" panose="020F0502020204030204" pitchFamily="34" charset="0"/>
                      </a:endParaRPr>
                    </a:p>
                  </a:txBody>
                  <a:tcPr marL="7321" marR="7321" marT="7321" marB="0" anchor="ctr"/>
                </a:tc>
                <a:extLst>
                  <a:ext uri="{0D108BD9-81ED-4DB2-BD59-A6C34878D82A}">
                    <a16:rowId xmlns="" xmlns:a16="http://schemas.microsoft.com/office/drawing/2014/main" val="10009"/>
                  </a:ext>
                </a:extLst>
              </a:tr>
              <a:tr h="372502">
                <a:tc>
                  <a:txBody>
                    <a:bodyPr/>
                    <a:lstStyle/>
                    <a:p>
                      <a:pPr marL="0" marR="0" algn="ctr">
                        <a:lnSpc>
                          <a:spcPct val="106000"/>
                        </a:lnSpc>
                        <a:spcBef>
                          <a:spcPts val="0"/>
                        </a:spcBef>
                        <a:spcAft>
                          <a:spcPts val="800"/>
                        </a:spcAft>
                      </a:pPr>
                      <a:r>
                        <a:rPr lang="en-US" sz="950" kern="1200" dirty="0" smtClean="0">
                          <a:effectLst/>
                        </a:rPr>
                        <a:t>GEO</a:t>
                      </a:r>
                      <a:endParaRPr lang="en-US" sz="950" dirty="0">
                        <a:effectLst/>
                        <a:latin typeface="Calibri" panose="020F0502020204030204" pitchFamily="34" charset="0"/>
                        <a:ea typeface="Calibri" panose="020F0502020204030204" pitchFamily="34" charset="0"/>
                        <a:cs typeface="Calibri" panose="020F0502020204030204" pitchFamily="34" charset="0"/>
                      </a:endParaRPr>
                    </a:p>
                  </a:txBody>
                  <a:tcPr marL="48688" marR="48688" marT="24344" marB="24344" anchor="ctr">
                    <a:solidFill>
                      <a:schemeClr val="tx2"/>
                    </a:solidFill>
                  </a:tcPr>
                </a:tc>
                <a:tc>
                  <a:txBody>
                    <a:bodyPr/>
                    <a:lstStyle/>
                    <a:p>
                      <a:pPr marL="0" marR="0" algn="ctr">
                        <a:lnSpc>
                          <a:spcPct val="106000"/>
                        </a:lnSpc>
                        <a:spcBef>
                          <a:spcPts val="0"/>
                        </a:spcBef>
                        <a:spcAft>
                          <a:spcPts val="800"/>
                        </a:spcAft>
                      </a:pPr>
                      <a:r>
                        <a:rPr lang="en-US" sz="1050" b="0" dirty="0" smtClean="0">
                          <a:effectLst/>
                          <a:latin typeface="+mn-lt"/>
                          <a:ea typeface="Calibri" panose="020F0502020204030204" pitchFamily="34" charset="0"/>
                          <a:cs typeface="Times New Roman" panose="02020603050405020304" pitchFamily="18" charset="0"/>
                        </a:rPr>
                        <a:t>9.7%</a:t>
                      </a:r>
                      <a:endParaRPr lang="en-US" sz="1050" b="0" dirty="0">
                        <a:effectLst/>
                        <a:latin typeface="+mn-lt"/>
                        <a:ea typeface="Calibri" panose="020F0502020204030204" pitchFamily="34" charset="0"/>
                        <a:cs typeface="Times New Roman" panose="02020603050405020304" pitchFamily="18" charset="0"/>
                      </a:endParaRPr>
                    </a:p>
                  </a:txBody>
                  <a:tcPr marL="7452" marR="7452" marT="7452" marB="0" anchor="ctr"/>
                </a:tc>
                <a:tc>
                  <a:txBody>
                    <a:bodyPr/>
                    <a:lstStyle/>
                    <a:p>
                      <a:pPr algn="ctr"/>
                      <a:r>
                        <a:rPr lang="en-US" sz="1050" b="0" dirty="0" smtClean="0"/>
                        <a:t>0%</a:t>
                      </a:r>
                      <a:endParaRPr lang="en-US" sz="1050" b="0" dirty="0"/>
                    </a:p>
                  </a:txBody>
                  <a:tcPr marL="7452" marR="7452" marT="7452"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Calibri" panose="020F0502020204030204" pitchFamily="34" charset="0"/>
                        </a:rPr>
                        <a:t>6.1%</a:t>
                      </a:r>
                      <a:endParaRPr lang="en-US" sz="1050" b="1"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n-lt"/>
                          <a:ea typeface="Calibri" panose="020F0502020204030204" pitchFamily="34" charset="0"/>
                          <a:cs typeface="Times New Roman" panose="02020603050405020304" pitchFamily="18" charset="0"/>
                        </a:rPr>
                        <a:t>20%</a:t>
                      </a:r>
                      <a:endParaRPr lang="en-US" sz="1050" b="0" dirty="0">
                        <a:effectLst/>
                        <a:latin typeface="+mn-lt"/>
                        <a:ea typeface="Calibri" panose="020F0502020204030204" pitchFamily="34" charset="0"/>
                        <a:cs typeface="Times New Roman" panose="02020603050405020304" pitchFamily="18" charset="0"/>
                      </a:endParaRPr>
                    </a:p>
                  </a:txBody>
                  <a:tcPr marL="7452" marR="7452" marT="7452" marB="0" anchor="ctr"/>
                </a:tc>
                <a:tc>
                  <a:txBody>
                    <a:bodyPr/>
                    <a:lstStyle/>
                    <a:p>
                      <a:pPr algn="ctr"/>
                      <a:r>
                        <a:rPr lang="en-US" sz="1050" b="0" dirty="0" smtClean="0"/>
                        <a:t>32.6%</a:t>
                      </a:r>
                      <a:endParaRPr lang="en-US" sz="1050" b="0" dirty="0"/>
                    </a:p>
                  </a:txBody>
                  <a:tcPr marL="7452" marR="7452" marT="7452"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Calibri" panose="020F0502020204030204" pitchFamily="34" charset="0"/>
                        </a:rPr>
                        <a:t>20%</a:t>
                      </a:r>
                      <a:endParaRPr lang="en-US" sz="1050" b="1"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n-lt"/>
                          <a:ea typeface="Calibri" panose="020F0502020204030204" pitchFamily="34" charset="0"/>
                          <a:cs typeface="Times New Roman" panose="02020603050405020304" pitchFamily="18" charset="0"/>
                        </a:rPr>
                        <a:t>41.3%</a:t>
                      </a:r>
                      <a:endParaRPr lang="en-US" sz="1050" b="0" dirty="0">
                        <a:effectLst/>
                        <a:latin typeface="+mn-lt"/>
                        <a:ea typeface="Calibri" panose="020F0502020204030204" pitchFamily="34" charset="0"/>
                        <a:cs typeface="Times New Roman" panose="02020603050405020304" pitchFamily="18" charset="0"/>
                      </a:endParaRPr>
                    </a:p>
                  </a:txBody>
                  <a:tcPr marL="7452" marR="7452" marT="7452" marB="0" anchor="ctr"/>
                </a:tc>
                <a:tc>
                  <a:txBody>
                    <a:bodyPr/>
                    <a:lstStyle/>
                    <a:p>
                      <a:pPr algn="ctr"/>
                      <a:r>
                        <a:rPr lang="en-US" sz="1050" b="0" dirty="0" smtClean="0"/>
                        <a:t>44.9%</a:t>
                      </a:r>
                      <a:endParaRPr lang="en-US" sz="1050" b="0" dirty="0"/>
                    </a:p>
                  </a:txBody>
                  <a:tcPr marL="7452" marR="7452" marT="7452"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Calibri" panose="020F0502020204030204" pitchFamily="34" charset="0"/>
                        </a:rPr>
                        <a:t>40%</a:t>
                      </a:r>
                      <a:endParaRPr lang="en-US" sz="1050" b="1"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n-lt"/>
                          <a:ea typeface="Calibri" panose="020F0502020204030204" pitchFamily="34" charset="0"/>
                          <a:cs typeface="Times New Roman" panose="02020603050405020304" pitchFamily="18" charset="0"/>
                        </a:rPr>
                        <a:t>25.8%</a:t>
                      </a:r>
                      <a:endParaRPr lang="en-US" sz="1050" b="0" dirty="0">
                        <a:effectLst/>
                        <a:latin typeface="+mn-lt"/>
                        <a:ea typeface="Calibri" panose="020F0502020204030204" pitchFamily="34" charset="0"/>
                        <a:cs typeface="Times New Roman" panose="02020603050405020304" pitchFamily="18" charset="0"/>
                      </a:endParaRPr>
                    </a:p>
                  </a:txBody>
                  <a:tcPr marL="7452" marR="7452" marT="7452" marB="0" anchor="ctr"/>
                </a:tc>
                <a:tc>
                  <a:txBody>
                    <a:bodyPr/>
                    <a:lstStyle/>
                    <a:p>
                      <a:pPr algn="ctr"/>
                      <a:r>
                        <a:rPr lang="en-US" sz="1050" b="0" dirty="0" smtClean="0"/>
                        <a:t>21.3%</a:t>
                      </a:r>
                      <a:endParaRPr lang="en-US" sz="1050" b="0" dirty="0"/>
                    </a:p>
                  </a:txBody>
                  <a:tcPr marL="7452" marR="7452" marT="7452"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Calibri" panose="020F0502020204030204" pitchFamily="34" charset="0"/>
                        </a:rPr>
                        <a:t>28.7%</a:t>
                      </a:r>
                      <a:endParaRPr lang="en-US" sz="1050" b="1"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n-lt"/>
                          <a:ea typeface="Calibri" panose="020F0502020204030204" pitchFamily="34" charset="0"/>
                          <a:cs typeface="Times New Roman" panose="02020603050405020304" pitchFamily="18" charset="0"/>
                        </a:rPr>
                        <a:t>3.2%</a:t>
                      </a:r>
                      <a:endParaRPr lang="en-US" sz="1050" b="0" dirty="0">
                        <a:effectLst/>
                        <a:latin typeface="+mn-lt"/>
                        <a:ea typeface="Calibri" panose="020F0502020204030204" pitchFamily="34" charset="0"/>
                        <a:cs typeface="Times New Roman" panose="02020603050405020304" pitchFamily="18" charset="0"/>
                      </a:endParaRPr>
                    </a:p>
                  </a:txBody>
                  <a:tcPr marL="7452" marR="7452" marT="7452" marB="0" anchor="ctr"/>
                </a:tc>
                <a:tc>
                  <a:txBody>
                    <a:bodyPr/>
                    <a:lstStyle/>
                    <a:p>
                      <a:pPr algn="ctr"/>
                      <a:r>
                        <a:rPr lang="en-US" sz="1050" b="0" dirty="0" smtClean="0"/>
                        <a:t>1.1%</a:t>
                      </a:r>
                      <a:endParaRPr lang="en-US" sz="1050" b="0" dirty="0"/>
                    </a:p>
                  </a:txBody>
                  <a:tcPr marL="7452" marR="7452" marT="7452"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Calibri" panose="020F0502020204030204" pitchFamily="34" charset="0"/>
                        </a:rPr>
                        <a:t>5.2%</a:t>
                      </a:r>
                      <a:endParaRPr lang="en-US" sz="1050" b="1"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Calibri" panose="020F0502020204030204" pitchFamily="34" charset="0"/>
                        </a:rPr>
                        <a:t>-3.6%</a:t>
                      </a:r>
                      <a:endParaRPr lang="en-US" sz="1050" b="0"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Calibri" panose="020F0502020204030204" pitchFamily="34" charset="0"/>
                        </a:rPr>
                        <a:t>+4.9%</a:t>
                      </a:r>
                      <a:endParaRPr lang="en-US" sz="1050" b="0" dirty="0">
                        <a:effectLst/>
                        <a:latin typeface="+mj-lt"/>
                        <a:ea typeface="Calibri" panose="020F0502020204030204" pitchFamily="34" charset="0"/>
                        <a:cs typeface="Calibri" panose="020F0502020204030204" pitchFamily="34" charset="0"/>
                      </a:endParaRPr>
                    </a:p>
                  </a:txBody>
                  <a:tcPr marL="7321" marR="7321" marT="7321" marB="0" anchor="ctr"/>
                </a:tc>
                <a:extLst>
                  <a:ext uri="{0D108BD9-81ED-4DB2-BD59-A6C34878D82A}">
                    <a16:rowId xmlns="" xmlns:a16="http://schemas.microsoft.com/office/drawing/2014/main" val="10010"/>
                  </a:ext>
                </a:extLst>
              </a:tr>
            </a:tbl>
          </a:graphicData>
        </a:graphic>
      </p:graphicFrame>
      <p:sp>
        <p:nvSpPr>
          <p:cNvPr id="6" name="TextBox 5">
            <a:extLst>
              <a:ext uri="{FF2B5EF4-FFF2-40B4-BE49-F238E27FC236}">
                <a16:creationId xmlns="" xmlns:a16="http://schemas.microsoft.com/office/drawing/2014/main" id="{0C9F4436-F7F8-42A9-8D3A-2C7B4CC7DDC5}"/>
              </a:ext>
            </a:extLst>
          </p:cNvPr>
          <p:cNvSpPr txBox="1"/>
          <p:nvPr/>
        </p:nvSpPr>
        <p:spPr>
          <a:xfrm>
            <a:off x="117792" y="6119336"/>
            <a:ext cx="9026207" cy="577081"/>
          </a:xfrm>
          <a:prstGeom prst="rect">
            <a:avLst/>
          </a:prstGeom>
          <a:noFill/>
        </p:spPr>
        <p:txBody>
          <a:bodyPr wrap="square" rtlCol="0">
            <a:spAutoFit/>
          </a:bodyPr>
          <a:lstStyle/>
          <a:p>
            <a:r>
              <a:rPr lang="en-US" sz="1050" dirty="0">
                <a:solidFill>
                  <a:srgbClr val="C00000"/>
                </a:solidFill>
                <a:latin typeface="Calibri" panose="020F0502020204030204" pitchFamily="34" charset="0"/>
                <a:cs typeface="Calibri" panose="020F0502020204030204" pitchFamily="34" charset="0"/>
              </a:rPr>
              <a:t>*Approximately 30,000 New Jersey students in grade 8 participated in the Algebra I assessment. Thus, Math 8 outcomes are not representative of grade 8 performance as a whole. **Level 4 and Level 5 is an indication a student is on pace to be college and career ready.</a:t>
            </a:r>
          </a:p>
          <a:p>
            <a:r>
              <a:rPr lang="en-US" sz="1050" dirty="0">
                <a:solidFill>
                  <a:srgbClr val="FF0000"/>
                </a:solidFill>
              </a:rPr>
              <a:t> </a:t>
            </a:r>
            <a:r>
              <a:rPr lang="en-US" sz="1050" dirty="0">
                <a:solidFill>
                  <a:srgbClr val="C00000"/>
                </a:solidFill>
              </a:rPr>
              <a:t>*** NJSLA 2018-2019 assessments were optional for 11</a:t>
            </a:r>
            <a:r>
              <a:rPr lang="en-US" sz="1050" baseline="30000" dirty="0">
                <a:solidFill>
                  <a:srgbClr val="C00000"/>
                </a:solidFill>
              </a:rPr>
              <a:t>th</a:t>
            </a:r>
            <a:r>
              <a:rPr lang="en-US" sz="1050" dirty="0">
                <a:solidFill>
                  <a:srgbClr val="C00000"/>
                </a:solidFill>
              </a:rPr>
              <a:t> Grade </a:t>
            </a:r>
            <a:r>
              <a:rPr lang="en-US" sz="1050" dirty="0" smtClean="0">
                <a:solidFill>
                  <a:srgbClr val="C00000"/>
                </a:solidFill>
              </a:rPr>
              <a:t>students</a:t>
            </a:r>
            <a:endParaRPr lang="en-US" sz="1050" dirty="0">
              <a:solidFill>
                <a:srgbClr val="C00000"/>
              </a:solidFill>
              <a:latin typeface="Calibri" panose="020F0502020204030204" pitchFamily="34" charset="0"/>
              <a:cs typeface="Calibri" panose="020F0502020204030204" pitchFamily="34" charset="0"/>
            </a:endParaRPr>
          </a:p>
        </p:txBody>
      </p:sp>
      <p:sp>
        <p:nvSpPr>
          <p:cNvPr id="3" name="Slide Number Placeholder 2"/>
          <p:cNvSpPr>
            <a:spLocks noGrp="1"/>
          </p:cNvSpPr>
          <p:nvPr>
            <p:ph type="sldNum" sz="quarter" idx="12"/>
          </p:nvPr>
        </p:nvSpPr>
        <p:spPr>
          <a:xfrm>
            <a:off x="8545626" y="6425243"/>
            <a:ext cx="433267" cy="274320"/>
          </a:xfrm>
        </p:spPr>
        <p:txBody>
          <a:bodyPr/>
          <a:lstStyle/>
          <a:p>
            <a:fld id="{356A72F1-C897-1647-9CE8-BFFB19418015}" type="slidenum">
              <a:rPr lang="en-US" smtClean="0"/>
              <a:pPr/>
              <a:t>15</a:t>
            </a:fld>
            <a:endParaRPr lang="en-US" dirty="0"/>
          </a:p>
        </p:txBody>
      </p:sp>
    </p:spTree>
    <p:extLst>
      <p:ext uri="{BB962C8B-B14F-4D97-AF65-F5344CB8AC3E}">
        <p14:creationId xmlns:p14="http://schemas.microsoft.com/office/powerpoint/2010/main" val="1658657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000" cap="none" dirty="0"/>
              <a:t>Comparison of </a:t>
            </a:r>
            <a:r>
              <a:rPr lang="en-US" sz="2000" cap="none" dirty="0">
                <a:solidFill>
                  <a:schemeClr val="tx2">
                    <a:lumMod val="20000"/>
                    <a:lumOff val="80000"/>
                  </a:schemeClr>
                </a:solidFill>
              </a:rPr>
              <a:t>Waldwick’s</a:t>
            </a:r>
            <a:r>
              <a:rPr lang="en-US" sz="2000" cap="none" dirty="0" smtClean="0">
                <a:solidFill>
                  <a:srgbClr val="FFFF00"/>
                </a:solidFill>
              </a:rPr>
              <a:t> </a:t>
            </a:r>
            <a:r>
              <a:rPr lang="en-US" sz="2000" cap="none" dirty="0">
                <a:solidFill>
                  <a:srgbClr val="FFFF00"/>
                </a:solidFill>
              </a:rPr>
              <a:t/>
            </a:r>
            <a:br>
              <a:rPr lang="en-US" sz="2000" cap="none" dirty="0">
                <a:solidFill>
                  <a:srgbClr val="FFFF00"/>
                </a:solidFill>
              </a:rPr>
            </a:br>
            <a:r>
              <a:rPr lang="en-US" sz="2000" cap="none" dirty="0"/>
              <a:t>2017 to 2019 Spring NJSLA Administrations</a:t>
            </a:r>
            <a:r>
              <a:rPr lang="en-US" sz="2000" b="1" cap="none" dirty="0"/>
              <a:t/>
            </a:r>
            <a:br>
              <a:rPr lang="en-US" sz="2000" b="1" cap="none" dirty="0"/>
            </a:br>
            <a:r>
              <a:rPr lang="en-US" sz="2000" b="1" cap="none" dirty="0"/>
              <a:t>Mathematics – Percentage Changes</a:t>
            </a:r>
          </a:p>
        </p:txBody>
      </p:sp>
      <p:graphicFrame>
        <p:nvGraphicFramePr>
          <p:cNvPr id="5" name="Content Placeholder 5"/>
          <p:cNvGraphicFramePr>
            <a:graphicFrameLocks noGrp="1"/>
          </p:cNvGraphicFramePr>
          <p:nvPr>
            <p:ph idx="1"/>
            <p:extLst>
              <p:ext uri="{D42A27DB-BD31-4B8C-83A1-F6EECF244321}">
                <p14:modId xmlns:p14="http://schemas.microsoft.com/office/powerpoint/2010/main" val="2722587488"/>
              </p:ext>
            </p:extLst>
          </p:nvPr>
        </p:nvGraphicFramePr>
        <p:xfrm>
          <a:off x="208494" y="1591605"/>
          <a:ext cx="8617838" cy="4471021"/>
        </p:xfrm>
        <a:graphic>
          <a:graphicData uri="http://schemas.openxmlformats.org/drawingml/2006/table">
            <a:tbl>
              <a:tblPr firstRow="1" firstCol="1" bandRow="1">
                <a:tableStyleId>{5C22544A-7EE6-4342-B048-85BDC9FD1C3A}</a:tableStyleId>
              </a:tblPr>
              <a:tblGrid>
                <a:gridCol w="955201">
                  <a:extLst>
                    <a:ext uri="{9D8B030D-6E8A-4147-A177-3AD203B41FA5}">
                      <a16:colId xmlns="" xmlns:a16="http://schemas.microsoft.com/office/drawing/2014/main" val="20000"/>
                    </a:ext>
                  </a:extLst>
                </a:gridCol>
                <a:gridCol w="628186">
                  <a:extLst>
                    <a:ext uri="{9D8B030D-6E8A-4147-A177-3AD203B41FA5}">
                      <a16:colId xmlns="" xmlns:a16="http://schemas.microsoft.com/office/drawing/2014/main" val="20001"/>
                    </a:ext>
                  </a:extLst>
                </a:gridCol>
                <a:gridCol w="610239">
                  <a:extLst>
                    <a:ext uri="{9D8B030D-6E8A-4147-A177-3AD203B41FA5}">
                      <a16:colId xmlns="" xmlns:a16="http://schemas.microsoft.com/office/drawing/2014/main" val="20002"/>
                    </a:ext>
                  </a:extLst>
                </a:gridCol>
                <a:gridCol w="559201">
                  <a:extLst>
                    <a:ext uri="{9D8B030D-6E8A-4147-A177-3AD203B41FA5}">
                      <a16:colId xmlns="" xmlns:a16="http://schemas.microsoft.com/office/drawing/2014/main" val="20003"/>
                    </a:ext>
                  </a:extLst>
                </a:gridCol>
                <a:gridCol w="651668">
                  <a:extLst>
                    <a:ext uri="{9D8B030D-6E8A-4147-A177-3AD203B41FA5}">
                      <a16:colId xmlns="" xmlns:a16="http://schemas.microsoft.com/office/drawing/2014/main" val="20004"/>
                    </a:ext>
                  </a:extLst>
                </a:gridCol>
                <a:gridCol w="651668">
                  <a:extLst>
                    <a:ext uri="{9D8B030D-6E8A-4147-A177-3AD203B41FA5}">
                      <a16:colId xmlns="" xmlns:a16="http://schemas.microsoft.com/office/drawing/2014/main" val="20005"/>
                    </a:ext>
                  </a:extLst>
                </a:gridCol>
                <a:gridCol w="651668">
                  <a:extLst>
                    <a:ext uri="{9D8B030D-6E8A-4147-A177-3AD203B41FA5}">
                      <a16:colId xmlns="" xmlns:a16="http://schemas.microsoft.com/office/drawing/2014/main" val="972366700"/>
                    </a:ext>
                  </a:extLst>
                </a:gridCol>
                <a:gridCol w="651668">
                  <a:extLst>
                    <a:ext uri="{9D8B030D-6E8A-4147-A177-3AD203B41FA5}">
                      <a16:colId xmlns="" xmlns:a16="http://schemas.microsoft.com/office/drawing/2014/main" val="1581615188"/>
                    </a:ext>
                  </a:extLst>
                </a:gridCol>
                <a:gridCol w="651668">
                  <a:extLst>
                    <a:ext uri="{9D8B030D-6E8A-4147-A177-3AD203B41FA5}">
                      <a16:colId xmlns="" xmlns:a16="http://schemas.microsoft.com/office/drawing/2014/main" val="1613050618"/>
                    </a:ext>
                  </a:extLst>
                </a:gridCol>
                <a:gridCol w="725672">
                  <a:extLst>
                    <a:ext uri="{9D8B030D-6E8A-4147-A177-3AD203B41FA5}">
                      <a16:colId xmlns="" xmlns:a16="http://schemas.microsoft.com/office/drawing/2014/main" val="3318471596"/>
                    </a:ext>
                  </a:extLst>
                </a:gridCol>
                <a:gridCol w="577663">
                  <a:extLst>
                    <a:ext uri="{9D8B030D-6E8A-4147-A177-3AD203B41FA5}">
                      <a16:colId xmlns="" xmlns:a16="http://schemas.microsoft.com/office/drawing/2014/main" val="3246941817"/>
                    </a:ext>
                  </a:extLst>
                </a:gridCol>
                <a:gridCol w="651668">
                  <a:extLst>
                    <a:ext uri="{9D8B030D-6E8A-4147-A177-3AD203B41FA5}">
                      <a16:colId xmlns="" xmlns:a16="http://schemas.microsoft.com/office/drawing/2014/main" val="20007"/>
                    </a:ext>
                  </a:extLst>
                </a:gridCol>
                <a:gridCol w="651668">
                  <a:extLst>
                    <a:ext uri="{9D8B030D-6E8A-4147-A177-3AD203B41FA5}">
                      <a16:colId xmlns="" xmlns:a16="http://schemas.microsoft.com/office/drawing/2014/main" val="20008"/>
                    </a:ext>
                  </a:extLst>
                </a:gridCol>
              </a:tblGrid>
              <a:tr h="904861">
                <a:tc>
                  <a:txBody>
                    <a:bodyPr/>
                    <a:lstStyle/>
                    <a:p>
                      <a:pPr algn="ctr"/>
                      <a:r>
                        <a:rPr lang="en-US" sz="1100" dirty="0"/>
                        <a:t>Grade</a:t>
                      </a:r>
                      <a:endParaRPr lang="en-US" sz="1100" dirty="0">
                        <a:latin typeface="Calibri" panose="020F0502020204030204" pitchFamily="34" charset="0"/>
                        <a:cs typeface="Calibri" panose="020F0502020204030204" pitchFamily="34" charset="0"/>
                      </a:endParaRPr>
                    </a:p>
                  </a:txBody>
                  <a:tcPr marL="68580" marR="68580" marT="34290" marB="34290" anchor="ct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aseline="0" dirty="0"/>
                        <a:t>Levels 1 &amp;</a:t>
                      </a:r>
                      <a:r>
                        <a:rPr lang="en-US" sz="1100" dirty="0"/>
                        <a:t> 2</a:t>
                      </a:r>
                    </a:p>
                    <a:p>
                      <a:pPr algn="ctr"/>
                      <a:r>
                        <a:rPr lang="en-US" sz="1100" dirty="0"/>
                        <a:t> District</a:t>
                      </a:r>
                    </a:p>
                    <a:p>
                      <a:pPr algn="ctr"/>
                      <a:r>
                        <a:rPr lang="en-US" sz="1100" dirty="0"/>
                        <a:t>Trend</a:t>
                      </a:r>
                      <a:endParaRPr lang="en-US" sz="1100" dirty="0">
                        <a:latin typeface="Calibri" panose="020F0502020204030204" pitchFamily="34" charset="0"/>
                        <a:cs typeface="Calibri" panose="020F0502020204030204" pitchFamily="34" charset="0"/>
                      </a:endParaRPr>
                    </a:p>
                  </a:txBody>
                  <a:tcPr marL="68580" marR="68580" marT="34290" marB="34290" anchor="ct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aseline="0" dirty="0"/>
                        <a:t>Levels 1 &amp;</a:t>
                      </a:r>
                      <a:r>
                        <a:rPr lang="en-US" sz="1100" dirty="0"/>
                        <a:t> 2</a:t>
                      </a:r>
                    </a:p>
                    <a:p>
                      <a:pPr algn="ctr"/>
                      <a:r>
                        <a:rPr lang="en-US" sz="1100" dirty="0"/>
                        <a:t> District</a:t>
                      </a:r>
                      <a:endParaRPr lang="en-US" sz="1100" dirty="0">
                        <a:latin typeface="Calibri" panose="020F0502020204030204" pitchFamily="34" charset="0"/>
                        <a:cs typeface="Calibri" panose="020F0502020204030204" pitchFamily="34" charset="0"/>
                      </a:endParaRPr>
                    </a:p>
                  </a:txBody>
                  <a:tcPr marL="68580" marR="68580" marT="34290" marB="34290" anchor="ct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aseline="0" dirty="0"/>
                        <a:t>Levels 1 &amp;</a:t>
                      </a:r>
                      <a:r>
                        <a:rPr lang="en-US" sz="1100" dirty="0"/>
                        <a:t> 2</a:t>
                      </a:r>
                    </a:p>
                    <a:p>
                      <a:pPr algn="ctr"/>
                      <a:r>
                        <a:rPr lang="en-US" sz="1100" dirty="0"/>
                        <a:t>State</a:t>
                      </a:r>
                    </a:p>
                    <a:p>
                      <a:pPr algn="ctr"/>
                      <a:r>
                        <a:rPr lang="en-US" sz="1100" dirty="0"/>
                        <a:t>Trend</a:t>
                      </a:r>
                      <a:endParaRPr lang="en-US" sz="1100" dirty="0">
                        <a:latin typeface="Calibri" panose="020F0502020204030204" pitchFamily="34" charset="0"/>
                        <a:cs typeface="Calibri" panose="020F0502020204030204" pitchFamily="34" charset="0"/>
                      </a:endParaRPr>
                    </a:p>
                  </a:txBody>
                  <a:tcPr anchor="ct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aseline="0" dirty="0"/>
                        <a:t>Levels 1 &amp;</a:t>
                      </a:r>
                      <a:r>
                        <a:rPr lang="en-US" sz="1100" dirty="0"/>
                        <a:t> 2</a:t>
                      </a:r>
                    </a:p>
                    <a:p>
                      <a:pPr algn="ctr"/>
                      <a:r>
                        <a:rPr lang="en-US" sz="1100" dirty="0"/>
                        <a:t>State</a:t>
                      </a:r>
                      <a:endParaRPr lang="en-US" sz="1100" dirty="0">
                        <a:latin typeface="Calibri" panose="020F0502020204030204" pitchFamily="34" charset="0"/>
                        <a:cs typeface="Calibri" panose="020F0502020204030204" pitchFamily="34" charset="0"/>
                      </a:endParaRPr>
                    </a:p>
                  </a:txBody>
                  <a:tcPr anchor="ct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aseline="0" dirty="0"/>
                        <a:t>Level 3</a:t>
                      </a:r>
                      <a:endParaRPr lang="en-US" sz="1100" dirty="0"/>
                    </a:p>
                    <a:p>
                      <a:pPr algn="ctr"/>
                      <a:r>
                        <a:rPr lang="en-US" sz="1100" dirty="0"/>
                        <a:t>District</a:t>
                      </a:r>
                    </a:p>
                    <a:p>
                      <a:pPr algn="ctr"/>
                      <a:r>
                        <a:rPr lang="en-US" sz="1100" dirty="0"/>
                        <a:t>Trend</a:t>
                      </a:r>
                      <a:endParaRPr lang="en-US" sz="1100" dirty="0">
                        <a:latin typeface="Calibri" panose="020F0502020204030204" pitchFamily="34" charset="0"/>
                        <a:cs typeface="Calibri" panose="020F0502020204030204" pitchFamily="34" charset="0"/>
                      </a:endParaRPr>
                    </a:p>
                  </a:txBody>
                  <a:tcPr marL="68580" marR="68580" marT="34290" marB="34290" anchor="ct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aseline="0" dirty="0"/>
                        <a:t>Level 3</a:t>
                      </a:r>
                      <a:endParaRPr lang="en-US" sz="1100" dirty="0"/>
                    </a:p>
                    <a:p>
                      <a:pPr algn="ctr"/>
                      <a:r>
                        <a:rPr lang="en-US" sz="1100" dirty="0"/>
                        <a:t>District</a:t>
                      </a:r>
                      <a:endParaRPr lang="en-US" sz="1100" dirty="0">
                        <a:latin typeface="Calibri" panose="020F0502020204030204" pitchFamily="34" charset="0"/>
                        <a:cs typeface="Calibri" panose="020F0502020204030204" pitchFamily="34" charset="0"/>
                      </a:endParaRPr>
                    </a:p>
                  </a:txBody>
                  <a:tcPr marL="68580" marR="68580" marT="34290" marB="34290" anchor="ct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aseline="0" dirty="0"/>
                        <a:t>Level 3</a:t>
                      </a:r>
                      <a:endParaRPr lang="en-US" sz="1100" dirty="0"/>
                    </a:p>
                    <a:p>
                      <a:pPr algn="ctr"/>
                      <a:r>
                        <a:rPr lang="en-US" sz="1100" dirty="0"/>
                        <a:t>State</a:t>
                      </a:r>
                    </a:p>
                    <a:p>
                      <a:pPr algn="ctr"/>
                      <a:r>
                        <a:rPr lang="en-US" sz="1100" dirty="0"/>
                        <a:t>Trend</a:t>
                      </a:r>
                      <a:endParaRPr lang="en-US" sz="1100" dirty="0">
                        <a:latin typeface="Calibri" panose="020F0502020204030204" pitchFamily="34" charset="0"/>
                        <a:cs typeface="Calibri" panose="020F0502020204030204" pitchFamily="34" charset="0"/>
                      </a:endParaRPr>
                    </a:p>
                  </a:txBody>
                  <a:tcPr marL="68580" marR="68580" marT="34290" marB="34290" anchor="ct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aseline="0" dirty="0"/>
                        <a:t>Level 3</a:t>
                      </a:r>
                      <a:endParaRPr lang="en-US" sz="1100" dirty="0"/>
                    </a:p>
                    <a:p>
                      <a:pPr algn="ctr"/>
                      <a:r>
                        <a:rPr lang="en-US" sz="1100" dirty="0"/>
                        <a:t>State</a:t>
                      </a:r>
                      <a:endParaRPr lang="en-US" sz="1100" dirty="0">
                        <a:latin typeface="Calibri" panose="020F0502020204030204" pitchFamily="34" charset="0"/>
                        <a:cs typeface="Calibri" panose="020F0502020204030204" pitchFamily="34" charset="0"/>
                      </a:endParaRPr>
                    </a:p>
                  </a:txBody>
                  <a:tcPr marL="68580" marR="68580" marT="34290" marB="34290" anchor="ct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aseline="0" dirty="0"/>
                        <a:t>Levels 4 &amp; </a:t>
                      </a:r>
                      <a:r>
                        <a:rPr lang="en-US" sz="1100" dirty="0"/>
                        <a:t>5</a:t>
                      </a:r>
                    </a:p>
                    <a:p>
                      <a:pPr algn="ctr"/>
                      <a:r>
                        <a:rPr lang="en-US" sz="1100" dirty="0"/>
                        <a:t>District Trend</a:t>
                      </a:r>
                      <a:endParaRPr lang="en-US" sz="1100" dirty="0">
                        <a:latin typeface="Calibri" panose="020F0502020204030204" pitchFamily="34" charset="0"/>
                        <a:cs typeface="Calibri" panose="020F0502020204030204" pitchFamily="34" charset="0"/>
                      </a:endParaRPr>
                    </a:p>
                  </a:txBody>
                  <a:tcPr anchor="ct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aseline="0" dirty="0"/>
                        <a:t>Levels 4 &amp; </a:t>
                      </a:r>
                      <a:r>
                        <a:rPr lang="en-US" sz="1100" dirty="0"/>
                        <a:t>5</a:t>
                      </a:r>
                    </a:p>
                    <a:p>
                      <a:pPr algn="ctr"/>
                      <a:r>
                        <a:rPr lang="en-US" sz="1100" dirty="0"/>
                        <a:t>District</a:t>
                      </a:r>
                      <a:endParaRPr lang="en-US" sz="1100" dirty="0">
                        <a:latin typeface="Calibri" panose="020F0502020204030204" pitchFamily="34" charset="0"/>
                        <a:cs typeface="Calibri" panose="020F0502020204030204" pitchFamily="34" charset="0"/>
                      </a:endParaRPr>
                    </a:p>
                  </a:txBody>
                  <a:tcPr marL="68580" marR="68580" marT="34290" marB="34290" anchor="ct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aseline="0" dirty="0"/>
                        <a:t>Levels 4 &amp; </a:t>
                      </a:r>
                      <a:r>
                        <a:rPr lang="en-US" sz="1100" dirty="0"/>
                        <a:t>5</a:t>
                      </a:r>
                    </a:p>
                    <a:p>
                      <a:pPr algn="ctr"/>
                      <a:r>
                        <a:rPr lang="en-US" sz="1100" dirty="0"/>
                        <a:t>State</a:t>
                      </a:r>
                    </a:p>
                    <a:p>
                      <a:pPr algn="ctr"/>
                      <a:r>
                        <a:rPr lang="en-US" sz="1100" dirty="0"/>
                        <a:t>Trend</a:t>
                      </a:r>
                      <a:endParaRPr lang="en-US" sz="1100" dirty="0">
                        <a:latin typeface="Calibri" panose="020F0502020204030204" pitchFamily="34" charset="0"/>
                        <a:cs typeface="Calibri" panose="020F0502020204030204" pitchFamily="34" charset="0"/>
                      </a:endParaRPr>
                    </a:p>
                  </a:txBody>
                  <a:tcPr anchor="ct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aseline="0" dirty="0"/>
                        <a:t>Levels 4 &amp; </a:t>
                      </a:r>
                      <a:r>
                        <a:rPr lang="en-US" sz="1100" dirty="0"/>
                        <a:t>5</a:t>
                      </a:r>
                    </a:p>
                    <a:p>
                      <a:pPr algn="ctr"/>
                      <a:r>
                        <a:rPr lang="en-US" sz="1100" dirty="0"/>
                        <a:t>State</a:t>
                      </a:r>
                      <a:endParaRPr lang="en-US" sz="1100" dirty="0">
                        <a:latin typeface="Calibri" panose="020F0502020204030204" pitchFamily="34" charset="0"/>
                        <a:cs typeface="Calibri" panose="020F0502020204030204" pitchFamily="34" charset="0"/>
                      </a:endParaRPr>
                    </a:p>
                  </a:txBody>
                  <a:tcPr anchor="ctr">
                    <a:solidFill>
                      <a:schemeClr val="tx2"/>
                    </a:solidFill>
                  </a:tcPr>
                </a:tc>
                <a:extLst>
                  <a:ext uri="{0D108BD9-81ED-4DB2-BD59-A6C34878D82A}">
                    <a16:rowId xmlns="" xmlns:a16="http://schemas.microsoft.com/office/drawing/2014/main" val="3546370594"/>
                  </a:ext>
                </a:extLst>
              </a:tr>
              <a:tr h="386541">
                <a:tc>
                  <a:txBody>
                    <a:bodyPr/>
                    <a:lstStyle/>
                    <a:p>
                      <a:pPr algn="ctr"/>
                      <a:r>
                        <a:rPr lang="en-US" sz="1100" dirty="0"/>
                        <a:t>3</a:t>
                      </a:r>
                      <a:endParaRPr lang="en-US" sz="1100" dirty="0">
                        <a:latin typeface="Calibri" panose="020F0502020204030204" pitchFamily="34" charset="0"/>
                        <a:cs typeface="Calibri" panose="020F0502020204030204" pitchFamily="34" charset="0"/>
                      </a:endParaRPr>
                    </a:p>
                  </a:txBody>
                  <a:tcPr marL="68580" marR="68580" marT="34290" marB="34290" anchor="ctr">
                    <a:solidFill>
                      <a:schemeClr val="tx2"/>
                    </a:solidFill>
                  </a:tcPr>
                </a:tc>
                <a:tc>
                  <a:txBody>
                    <a:bodyPr/>
                    <a:lstStyle/>
                    <a:p>
                      <a:pPr algn="ct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1200" dirty="0" smtClean="0">
                          <a:latin typeface="Calibri" panose="020F0502020204030204" pitchFamily="34" charset="0"/>
                          <a:cs typeface="Calibri" panose="020F0502020204030204" pitchFamily="34" charset="0"/>
                        </a:rPr>
                        <a:t>7.6%</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a:t>−</a:t>
                      </a:r>
                      <a:endParaRPr lang="en-US" sz="2000" dirty="0">
                        <a:latin typeface="Calibri" panose="020F0502020204030204" pitchFamily="34" charset="0"/>
                        <a:cs typeface="Calibri" panose="020F0502020204030204" pitchFamily="34" charset="0"/>
                      </a:endParaRPr>
                    </a:p>
                  </a:txBody>
                  <a:tcPr/>
                </a:tc>
                <a:tc>
                  <a:txBody>
                    <a:bodyPr/>
                    <a:lstStyle/>
                    <a:p>
                      <a:pPr algn="ctr"/>
                      <a:r>
                        <a:rPr lang="en-US" sz="1200" dirty="0"/>
                        <a:t>0.5%</a:t>
                      </a:r>
                      <a:endParaRPr lang="en-US" sz="1200" dirty="0">
                        <a:latin typeface="Calibri" panose="020F0502020204030204" pitchFamily="34" charset="0"/>
                        <a:cs typeface="Calibri" panose="020F0502020204030204" pitchFamily="34" charset="0"/>
                      </a:endParaRPr>
                    </a:p>
                  </a:txBody>
                  <a:tcPr/>
                </a:tc>
                <a:tc>
                  <a:txBody>
                    <a:bodyPr/>
                    <a:lstStyle/>
                    <a:p>
                      <a:pPr algn="ct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1200" dirty="0" smtClean="0">
                          <a:latin typeface="Calibri" panose="020F0502020204030204" pitchFamily="34" charset="0"/>
                          <a:cs typeface="Calibri" panose="020F0502020204030204" pitchFamily="34" charset="0"/>
                        </a:rPr>
                        <a:t>6.8%</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a:t>−</a:t>
                      </a:r>
                      <a:endParaRPr lang="en-US" sz="20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1200" dirty="0"/>
                        <a:t>2.1%</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a:tc>
                <a:tc>
                  <a:txBody>
                    <a:bodyPr/>
                    <a:lstStyle/>
                    <a:p>
                      <a:pPr algn="ctr"/>
                      <a:r>
                        <a:rPr lang="en-US" sz="1200" dirty="0" smtClean="0">
                          <a:latin typeface="Calibri" panose="020F0502020204030204" pitchFamily="34" charset="0"/>
                          <a:cs typeface="Calibri" panose="020F0502020204030204" pitchFamily="34" charset="0"/>
                        </a:rPr>
                        <a:t>14.3%</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a:t>+</a:t>
                      </a:r>
                      <a:endParaRPr lang="en-US" sz="2000" dirty="0">
                        <a:latin typeface="Calibri" panose="020F0502020204030204" pitchFamily="34" charset="0"/>
                        <a:cs typeface="Calibri" panose="020F0502020204030204" pitchFamily="34" charset="0"/>
                      </a:endParaRPr>
                    </a:p>
                  </a:txBody>
                  <a:tcPr/>
                </a:tc>
                <a:tc>
                  <a:txBody>
                    <a:bodyPr/>
                    <a:lstStyle/>
                    <a:p>
                      <a:pPr algn="ctr"/>
                      <a:r>
                        <a:rPr lang="en-US" sz="1200" dirty="0"/>
                        <a:t>2.6%</a:t>
                      </a:r>
                      <a:endParaRPr lang="en-US" sz="1200" dirty="0">
                        <a:latin typeface="Calibri" panose="020F0502020204030204" pitchFamily="34" charset="0"/>
                        <a:cs typeface="Calibri" panose="020F0502020204030204" pitchFamily="34" charset="0"/>
                      </a:endParaRPr>
                    </a:p>
                  </a:txBody>
                  <a:tcPr/>
                </a:tc>
                <a:extLst>
                  <a:ext uri="{0D108BD9-81ED-4DB2-BD59-A6C34878D82A}">
                    <a16:rowId xmlns="" xmlns:a16="http://schemas.microsoft.com/office/drawing/2014/main" val="10002"/>
                  </a:ext>
                </a:extLst>
              </a:tr>
              <a:tr h="386541">
                <a:tc>
                  <a:txBody>
                    <a:bodyPr/>
                    <a:lstStyle/>
                    <a:p>
                      <a:pPr algn="ctr"/>
                      <a:r>
                        <a:rPr lang="en-US" sz="1100" dirty="0"/>
                        <a:t>4</a:t>
                      </a:r>
                      <a:endParaRPr lang="en-US" sz="1100" dirty="0">
                        <a:latin typeface="Calibri" panose="020F0502020204030204" pitchFamily="34" charset="0"/>
                        <a:cs typeface="Calibri" panose="020F0502020204030204" pitchFamily="34" charset="0"/>
                      </a:endParaRPr>
                    </a:p>
                  </a:txBody>
                  <a:tcPr marL="68580" marR="68580" marT="34290" marB="34290" anchor="ctr">
                    <a:solidFill>
                      <a:schemeClr val="tx2"/>
                    </a:solidFill>
                  </a:tcPr>
                </a:tc>
                <a:tc>
                  <a:txBody>
                    <a:bodyPr/>
                    <a:lstStyle/>
                    <a:p>
                      <a:pPr algn="ct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1200" dirty="0" smtClean="0">
                          <a:latin typeface="Calibri" panose="020F0502020204030204" pitchFamily="34" charset="0"/>
                          <a:cs typeface="Calibri" panose="020F0502020204030204" pitchFamily="34" charset="0"/>
                        </a:rPr>
                        <a:t>5%</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a:t>−</a:t>
                      </a:r>
                      <a:endParaRPr lang="en-US" sz="2000" dirty="0">
                        <a:latin typeface="Calibri" panose="020F0502020204030204" pitchFamily="34" charset="0"/>
                        <a:cs typeface="Calibri" panose="020F0502020204030204" pitchFamily="34" charset="0"/>
                      </a:endParaRPr>
                    </a:p>
                  </a:txBody>
                  <a:tcPr/>
                </a:tc>
                <a:tc>
                  <a:txBody>
                    <a:bodyPr/>
                    <a:lstStyle/>
                    <a:p>
                      <a:pPr algn="ctr"/>
                      <a:r>
                        <a:rPr lang="en-US" sz="1200" dirty="0"/>
                        <a:t>2.3%</a:t>
                      </a:r>
                      <a:endParaRPr lang="en-US" sz="1200" dirty="0">
                        <a:latin typeface="Calibri" panose="020F0502020204030204" pitchFamily="34" charset="0"/>
                        <a:cs typeface="Calibri" panose="020F0502020204030204" pitchFamily="34" charset="0"/>
                      </a:endParaRPr>
                    </a:p>
                  </a:txBody>
                  <a:tcPr/>
                </a:tc>
                <a:tc>
                  <a:txBody>
                    <a:bodyPr/>
                    <a:lstStyle/>
                    <a:p>
                      <a:pPr algn="ct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1200" dirty="0" smtClean="0">
                          <a:latin typeface="Calibri" panose="020F0502020204030204" pitchFamily="34" charset="0"/>
                          <a:cs typeface="Calibri" panose="020F0502020204030204" pitchFamily="34" charset="0"/>
                        </a:rPr>
                        <a:t>3%</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a:t>−</a:t>
                      </a:r>
                      <a:endParaRPr lang="en-US" sz="20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1200" dirty="0"/>
                        <a:t>1.4%</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a:tc>
                <a:tc>
                  <a:txBody>
                    <a:bodyPr/>
                    <a:lstStyle/>
                    <a:p>
                      <a:pPr algn="ctr"/>
                      <a:r>
                        <a:rPr lang="en-US" sz="1200" dirty="0" smtClean="0">
                          <a:latin typeface="Calibri" panose="020F0502020204030204" pitchFamily="34" charset="0"/>
                          <a:cs typeface="Calibri" panose="020F0502020204030204" pitchFamily="34" charset="0"/>
                        </a:rPr>
                        <a:t>2.2%</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a:t>+</a:t>
                      </a:r>
                      <a:endParaRPr lang="en-US" sz="2000" dirty="0">
                        <a:latin typeface="Calibri" panose="020F0502020204030204" pitchFamily="34" charset="0"/>
                        <a:cs typeface="Calibri" panose="020F0502020204030204" pitchFamily="34" charset="0"/>
                      </a:endParaRPr>
                    </a:p>
                  </a:txBody>
                  <a:tcPr/>
                </a:tc>
                <a:tc>
                  <a:txBody>
                    <a:bodyPr/>
                    <a:lstStyle/>
                    <a:p>
                      <a:pPr algn="ctr"/>
                      <a:r>
                        <a:rPr lang="en-US" sz="1200" dirty="0"/>
                        <a:t>3.7%</a:t>
                      </a:r>
                      <a:endParaRPr lang="en-US" sz="1200" dirty="0">
                        <a:latin typeface="Calibri" panose="020F0502020204030204" pitchFamily="34" charset="0"/>
                        <a:cs typeface="Calibri" panose="020F0502020204030204" pitchFamily="34" charset="0"/>
                      </a:endParaRPr>
                    </a:p>
                  </a:txBody>
                  <a:tcPr/>
                </a:tc>
                <a:extLst>
                  <a:ext uri="{0D108BD9-81ED-4DB2-BD59-A6C34878D82A}">
                    <a16:rowId xmlns="" xmlns:a16="http://schemas.microsoft.com/office/drawing/2014/main" val="10003"/>
                  </a:ext>
                </a:extLst>
              </a:tr>
              <a:tr h="386541">
                <a:tc>
                  <a:txBody>
                    <a:bodyPr/>
                    <a:lstStyle/>
                    <a:p>
                      <a:pPr algn="ctr"/>
                      <a:r>
                        <a:rPr lang="en-US" sz="1100" baseline="0" dirty="0"/>
                        <a:t>5</a:t>
                      </a:r>
                      <a:endParaRPr lang="en-US" sz="1100" dirty="0">
                        <a:latin typeface="Calibri" panose="020F0502020204030204" pitchFamily="34" charset="0"/>
                        <a:cs typeface="Calibri" panose="020F0502020204030204" pitchFamily="34" charset="0"/>
                      </a:endParaRPr>
                    </a:p>
                  </a:txBody>
                  <a:tcPr marL="68580" marR="68580" marT="34290" marB="34290" anchor="ctr">
                    <a:solidFill>
                      <a:schemeClr val="tx2"/>
                    </a:solidFill>
                  </a:tcPr>
                </a:tc>
                <a:tc>
                  <a:txBody>
                    <a:bodyPr/>
                    <a:lstStyle/>
                    <a:p>
                      <a:pPr algn="ct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1200" dirty="0" smtClean="0">
                          <a:latin typeface="Calibri" panose="020F0502020204030204" pitchFamily="34" charset="0"/>
                          <a:cs typeface="Calibri" panose="020F0502020204030204" pitchFamily="34" charset="0"/>
                        </a:rPr>
                        <a:t>9.5%</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a:latin typeface="+mn-lt"/>
                          <a:cs typeface="+mn-cs"/>
                        </a:rPr>
                        <a:t>+</a:t>
                      </a:r>
                      <a:endParaRPr lang="en-US" sz="2000" dirty="0">
                        <a:latin typeface="Calibri" panose="020F0502020204030204" pitchFamily="34" charset="0"/>
                        <a:cs typeface="Calibri" panose="020F0502020204030204" pitchFamily="34" charset="0"/>
                      </a:endParaRPr>
                    </a:p>
                  </a:txBody>
                  <a:tcPr/>
                </a:tc>
                <a:tc>
                  <a:txBody>
                    <a:bodyPr/>
                    <a:lstStyle/>
                    <a:p>
                      <a:pPr algn="ctr"/>
                      <a:r>
                        <a:rPr lang="en-US" sz="1200" dirty="0"/>
                        <a:t>3.2%</a:t>
                      </a:r>
                      <a:endParaRPr lang="en-US" sz="1200" dirty="0">
                        <a:latin typeface="Calibri" panose="020F0502020204030204" pitchFamily="34" charset="0"/>
                        <a:cs typeface="Calibri" panose="020F0502020204030204" pitchFamily="34" charset="0"/>
                      </a:endParaRPr>
                    </a:p>
                  </a:txBody>
                  <a:tcPr/>
                </a:tc>
                <a:tc>
                  <a:txBody>
                    <a:bodyPr/>
                    <a:lstStyle/>
                    <a:p>
                      <a:pPr algn="ct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1200" dirty="0" smtClean="0">
                          <a:latin typeface="Calibri" panose="020F0502020204030204" pitchFamily="34" charset="0"/>
                          <a:cs typeface="Calibri" panose="020F0502020204030204" pitchFamily="34" charset="0"/>
                        </a:rPr>
                        <a:t>5.5%</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a:t>−</a:t>
                      </a:r>
                      <a:endParaRPr lang="en-US" sz="20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1200" dirty="0"/>
                        <a:t>3.8%</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a:tc>
                <a:tc>
                  <a:txBody>
                    <a:bodyPr/>
                    <a:lstStyle/>
                    <a:p>
                      <a:pPr algn="ctr"/>
                      <a:r>
                        <a:rPr lang="en-US" sz="1200" dirty="0" smtClean="0">
                          <a:latin typeface="Calibri" panose="020F0502020204030204" pitchFamily="34" charset="0"/>
                          <a:cs typeface="Calibri" panose="020F0502020204030204" pitchFamily="34" charset="0"/>
                        </a:rPr>
                        <a:t>4.1%</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a:t>+</a:t>
                      </a:r>
                      <a:endParaRPr lang="en-US" sz="2000" dirty="0">
                        <a:latin typeface="Calibri" panose="020F0502020204030204" pitchFamily="34" charset="0"/>
                        <a:cs typeface="Calibri" panose="020F0502020204030204" pitchFamily="34" charset="0"/>
                      </a:endParaRPr>
                    </a:p>
                  </a:txBody>
                  <a:tcPr/>
                </a:tc>
                <a:tc>
                  <a:txBody>
                    <a:bodyPr/>
                    <a:lstStyle/>
                    <a:p>
                      <a:pPr algn="ctr"/>
                      <a:r>
                        <a:rPr lang="en-US" sz="1200" dirty="0"/>
                        <a:t>0.6%</a:t>
                      </a:r>
                      <a:endParaRPr lang="en-US" sz="1200" dirty="0">
                        <a:latin typeface="Calibri" panose="020F0502020204030204" pitchFamily="34" charset="0"/>
                        <a:cs typeface="Calibri" panose="020F0502020204030204" pitchFamily="34" charset="0"/>
                      </a:endParaRPr>
                    </a:p>
                  </a:txBody>
                  <a:tcPr/>
                </a:tc>
                <a:extLst>
                  <a:ext uri="{0D108BD9-81ED-4DB2-BD59-A6C34878D82A}">
                    <a16:rowId xmlns="" xmlns:a16="http://schemas.microsoft.com/office/drawing/2014/main" val="10004"/>
                  </a:ext>
                </a:extLst>
              </a:tr>
              <a:tr h="386541">
                <a:tc>
                  <a:txBody>
                    <a:bodyPr/>
                    <a:lstStyle/>
                    <a:p>
                      <a:pPr algn="ctr"/>
                      <a:r>
                        <a:rPr lang="en-US" sz="1100" dirty="0"/>
                        <a:t>6</a:t>
                      </a:r>
                      <a:endParaRPr lang="en-US" sz="1100" dirty="0">
                        <a:latin typeface="Calibri" panose="020F0502020204030204" pitchFamily="34" charset="0"/>
                        <a:cs typeface="Calibri" panose="020F0502020204030204" pitchFamily="34" charset="0"/>
                      </a:endParaRPr>
                    </a:p>
                  </a:txBody>
                  <a:tcPr marL="68580" marR="68580" marT="34290" marB="34290" anchor="ctr">
                    <a:solidFill>
                      <a:schemeClr val="tx2"/>
                    </a:solidFill>
                  </a:tcPr>
                </a:tc>
                <a:tc>
                  <a:txBody>
                    <a:bodyPr/>
                    <a:lstStyle/>
                    <a:p>
                      <a:pPr algn="ct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1200" dirty="0" smtClean="0">
                          <a:latin typeface="Calibri" panose="020F0502020204030204" pitchFamily="34" charset="0"/>
                          <a:cs typeface="Calibri" panose="020F0502020204030204" pitchFamily="34" charset="0"/>
                        </a:rPr>
                        <a:t>2.5%</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a:latin typeface="Calibri" panose="020F0502020204030204" pitchFamily="34" charset="0"/>
                          <a:cs typeface="Calibri" panose="020F0502020204030204" pitchFamily="34" charset="0"/>
                        </a:rPr>
                        <a:t>+</a:t>
                      </a:r>
                    </a:p>
                  </a:txBody>
                  <a:tcPr/>
                </a:tc>
                <a:tc>
                  <a:txBody>
                    <a:bodyPr/>
                    <a:lstStyle/>
                    <a:p>
                      <a:pPr algn="ctr"/>
                      <a:r>
                        <a:rPr lang="en-US" sz="1200" dirty="0"/>
                        <a:t>3.4%</a:t>
                      </a:r>
                      <a:endParaRPr lang="en-US" sz="1200" dirty="0">
                        <a:latin typeface="Calibri" panose="020F0502020204030204" pitchFamily="34" charset="0"/>
                        <a:cs typeface="Calibri" panose="020F0502020204030204" pitchFamily="34" charset="0"/>
                      </a:endParaRPr>
                    </a:p>
                  </a:txBody>
                  <a:tcPr/>
                </a:tc>
                <a:tc>
                  <a:txBody>
                    <a:bodyPr/>
                    <a:lstStyle/>
                    <a:p>
                      <a:pPr algn="ct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1200" dirty="0" smtClean="0">
                          <a:latin typeface="Calibri" panose="020F0502020204030204" pitchFamily="34" charset="0"/>
                          <a:cs typeface="Calibri" panose="020F0502020204030204" pitchFamily="34" charset="0"/>
                        </a:rPr>
                        <a:t>6.6%</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a:t>−</a:t>
                      </a:r>
                      <a:endParaRPr lang="en-US" sz="20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1200" dirty="0"/>
                        <a:t>0.3%</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a:tc>
                <a:tc>
                  <a:txBody>
                    <a:bodyPr/>
                    <a:lstStyle/>
                    <a:p>
                      <a:pPr algn="ctr"/>
                      <a:r>
                        <a:rPr lang="en-US" sz="1200" dirty="0" smtClean="0">
                          <a:latin typeface="Calibri" panose="020F0502020204030204" pitchFamily="34" charset="0"/>
                          <a:cs typeface="Calibri" panose="020F0502020204030204" pitchFamily="34" charset="0"/>
                        </a:rPr>
                        <a:t>4.1%</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a:t>−</a:t>
                      </a:r>
                      <a:endParaRPr lang="en-US" sz="2000" dirty="0">
                        <a:latin typeface="Calibri" panose="020F0502020204030204" pitchFamily="34" charset="0"/>
                        <a:cs typeface="Calibri" panose="020F0502020204030204" pitchFamily="34" charset="0"/>
                      </a:endParaRPr>
                    </a:p>
                  </a:txBody>
                  <a:tcPr/>
                </a:tc>
                <a:tc>
                  <a:txBody>
                    <a:bodyPr/>
                    <a:lstStyle/>
                    <a:p>
                      <a:pPr algn="ctr"/>
                      <a:r>
                        <a:rPr lang="en-US" sz="1200" dirty="0"/>
                        <a:t>3.1%</a:t>
                      </a:r>
                      <a:endParaRPr lang="en-US" sz="1200" dirty="0">
                        <a:latin typeface="Calibri" panose="020F0502020204030204" pitchFamily="34" charset="0"/>
                        <a:cs typeface="Calibri" panose="020F0502020204030204" pitchFamily="34" charset="0"/>
                      </a:endParaRPr>
                    </a:p>
                  </a:txBody>
                  <a:tcPr/>
                </a:tc>
                <a:extLst>
                  <a:ext uri="{0D108BD9-81ED-4DB2-BD59-A6C34878D82A}">
                    <a16:rowId xmlns="" xmlns:a16="http://schemas.microsoft.com/office/drawing/2014/main" val="10005"/>
                  </a:ext>
                </a:extLst>
              </a:tr>
              <a:tr h="386541">
                <a:tc>
                  <a:txBody>
                    <a:bodyPr/>
                    <a:lstStyle/>
                    <a:p>
                      <a:pPr algn="ctr"/>
                      <a:r>
                        <a:rPr lang="en-US" sz="1100" dirty="0"/>
                        <a:t>7</a:t>
                      </a:r>
                      <a:endParaRPr lang="en-US" sz="1100" dirty="0">
                        <a:latin typeface="Calibri" panose="020F0502020204030204" pitchFamily="34" charset="0"/>
                        <a:cs typeface="Calibri" panose="020F0502020204030204" pitchFamily="34" charset="0"/>
                      </a:endParaRPr>
                    </a:p>
                  </a:txBody>
                  <a:tcPr marL="68580" marR="68580" marT="34290" marB="34290" anchor="ctr">
                    <a:solidFill>
                      <a:schemeClr val="tx2"/>
                    </a:solidFill>
                  </a:tcPr>
                </a:tc>
                <a:tc>
                  <a:txBody>
                    <a:bodyPr/>
                    <a:lstStyle/>
                    <a:p>
                      <a:pPr algn="ct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1200" dirty="0" smtClean="0">
                          <a:latin typeface="Calibri" panose="020F0502020204030204" pitchFamily="34" charset="0"/>
                          <a:cs typeface="Calibri" panose="020F0502020204030204" pitchFamily="34" charset="0"/>
                        </a:rPr>
                        <a:t>1.7%</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a:latin typeface="+mn-lt"/>
                          <a:cs typeface="+mn-cs"/>
                        </a:rPr>
                        <a:t>+</a:t>
                      </a:r>
                      <a:endParaRPr lang="en-US" sz="2000" dirty="0">
                        <a:latin typeface="Calibri" panose="020F0502020204030204" pitchFamily="34" charset="0"/>
                        <a:cs typeface="Calibri" panose="020F0502020204030204" pitchFamily="34" charset="0"/>
                      </a:endParaRPr>
                    </a:p>
                  </a:txBody>
                  <a:tcPr/>
                </a:tc>
                <a:tc>
                  <a:txBody>
                    <a:bodyPr/>
                    <a:lstStyle/>
                    <a:p>
                      <a:pPr algn="ctr"/>
                      <a:r>
                        <a:rPr lang="en-US" sz="1200" dirty="0"/>
                        <a:t>0.7%</a:t>
                      </a:r>
                      <a:endParaRPr lang="en-US" sz="1200" dirty="0">
                        <a:latin typeface="Calibri" panose="020F0502020204030204" pitchFamily="34" charset="0"/>
                        <a:cs typeface="Calibri" panose="020F0502020204030204" pitchFamily="34" charset="0"/>
                      </a:endParaRPr>
                    </a:p>
                  </a:txBody>
                  <a:tcPr/>
                </a:tc>
                <a:tc>
                  <a:txBody>
                    <a:bodyPr/>
                    <a:lstStyle/>
                    <a:p>
                      <a:pPr algn="ct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1200" dirty="0" smtClean="0">
                          <a:latin typeface="Calibri" panose="020F0502020204030204" pitchFamily="34" charset="0"/>
                          <a:cs typeface="Calibri" panose="020F0502020204030204" pitchFamily="34" charset="0"/>
                        </a:rPr>
                        <a:t>6.7%</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a:t>−</a:t>
                      </a:r>
                      <a:endParaRPr lang="en-US" sz="20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1200" dirty="0"/>
                        <a:t>3.7%</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a:tc>
                <a:tc>
                  <a:txBody>
                    <a:bodyPr/>
                    <a:lstStyle/>
                    <a:p>
                      <a:pPr algn="ctr"/>
                      <a:r>
                        <a:rPr lang="en-US" sz="1200" dirty="0" smtClean="0">
                          <a:latin typeface="Calibri" panose="020F0502020204030204" pitchFamily="34" charset="0"/>
                          <a:cs typeface="Calibri" panose="020F0502020204030204" pitchFamily="34" charset="0"/>
                        </a:rPr>
                        <a:t>8.4%</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a:t>+</a:t>
                      </a:r>
                      <a:endParaRPr lang="en-US" sz="2000" dirty="0">
                        <a:latin typeface="Calibri" panose="020F0502020204030204" pitchFamily="34" charset="0"/>
                        <a:cs typeface="Calibri" panose="020F0502020204030204" pitchFamily="34" charset="0"/>
                      </a:endParaRPr>
                    </a:p>
                  </a:txBody>
                  <a:tcPr/>
                </a:tc>
                <a:tc>
                  <a:txBody>
                    <a:bodyPr/>
                    <a:lstStyle/>
                    <a:p>
                      <a:pPr algn="ctr"/>
                      <a:r>
                        <a:rPr lang="en-US" sz="1200" dirty="0"/>
                        <a:t>1.6%</a:t>
                      </a:r>
                      <a:endParaRPr lang="en-US" sz="1200" dirty="0">
                        <a:latin typeface="Calibri" panose="020F0502020204030204" pitchFamily="34" charset="0"/>
                        <a:cs typeface="Calibri" panose="020F0502020204030204" pitchFamily="34" charset="0"/>
                      </a:endParaRPr>
                    </a:p>
                  </a:txBody>
                  <a:tcPr/>
                </a:tc>
                <a:extLst>
                  <a:ext uri="{0D108BD9-81ED-4DB2-BD59-A6C34878D82A}">
                    <a16:rowId xmlns="" xmlns:a16="http://schemas.microsoft.com/office/drawing/2014/main" val="10006"/>
                  </a:ext>
                </a:extLst>
              </a:tr>
              <a:tr h="386541">
                <a:tc>
                  <a:txBody>
                    <a:bodyPr/>
                    <a:lstStyle/>
                    <a:p>
                      <a:pPr algn="ctr"/>
                      <a:r>
                        <a:rPr lang="en-US" sz="1100" dirty="0"/>
                        <a:t>8</a:t>
                      </a:r>
                      <a:endParaRPr lang="en-US" sz="1100" dirty="0">
                        <a:latin typeface="Calibri" panose="020F0502020204030204" pitchFamily="34" charset="0"/>
                        <a:cs typeface="Calibri" panose="020F0502020204030204" pitchFamily="34" charset="0"/>
                      </a:endParaRPr>
                    </a:p>
                  </a:txBody>
                  <a:tcPr marL="68580" marR="68580" marT="34290" marB="34290" anchor="ctr">
                    <a:solidFill>
                      <a:schemeClr val="tx2"/>
                    </a:solidFill>
                  </a:tcPr>
                </a:tc>
                <a:tc>
                  <a:txBody>
                    <a:bodyPr/>
                    <a:lstStyle/>
                    <a:p>
                      <a:pPr algn="ct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1200" dirty="0" smtClean="0">
                          <a:latin typeface="Calibri" panose="020F0502020204030204" pitchFamily="34" charset="0"/>
                          <a:cs typeface="Calibri" panose="020F0502020204030204" pitchFamily="34" charset="0"/>
                        </a:rPr>
                        <a:t>1.5%</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a:latin typeface="+mn-lt"/>
                          <a:cs typeface="+mn-cs"/>
                        </a:rPr>
                        <a:t>+</a:t>
                      </a:r>
                      <a:endParaRPr lang="en-US" sz="2000" dirty="0">
                        <a:latin typeface="Calibri" panose="020F0502020204030204" pitchFamily="34" charset="0"/>
                        <a:cs typeface="Calibri" panose="020F0502020204030204" pitchFamily="34" charset="0"/>
                      </a:endParaRPr>
                    </a:p>
                  </a:txBody>
                  <a:tcPr/>
                </a:tc>
                <a:tc>
                  <a:txBody>
                    <a:bodyPr/>
                    <a:lstStyle/>
                    <a:p>
                      <a:pPr algn="ctr"/>
                      <a:r>
                        <a:rPr lang="en-US" sz="1200" dirty="0"/>
                        <a:t>2.1%</a:t>
                      </a:r>
                      <a:endParaRPr lang="en-US" sz="1200" dirty="0">
                        <a:latin typeface="Calibri" panose="020F0502020204030204" pitchFamily="34" charset="0"/>
                        <a:cs typeface="Calibri" panose="020F0502020204030204" pitchFamily="34" charset="0"/>
                      </a:endParaRPr>
                    </a:p>
                  </a:txBody>
                  <a:tcPr/>
                </a:tc>
                <a:tc>
                  <a:txBody>
                    <a:bodyPr/>
                    <a:lstStyle/>
                    <a:p>
                      <a:pPr algn="ct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1200" dirty="0" smtClean="0">
                          <a:latin typeface="Calibri" panose="020F0502020204030204" pitchFamily="34" charset="0"/>
                          <a:cs typeface="Calibri" panose="020F0502020204030204" pitchFamily="34" charset="0"/>
                        </a:rPr>
                        <a:t>13.4%</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a:t>−</a:t>
                      </a:r>
                      <a:endParaRPr lang="en-US" sz="20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1200" dirty="0"/>
                        <a:t>0.4%</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a:tc>
                <a:tc>
                  <a:txBody>
                    <a:bodyPr/>
                    <a:lstStyle/>
                    <a:p>
                      <a:pPr algn="ctr"/>
                      <a:r>
                        <a:rPr lang="en-US" sz="1200" dirty="0" smtClean="0">
                          <a:latin typeface="Calibri" panose="020F0502020204030204" pitchFamily="34" charset="0"/>
                          <a:cs typeface="Calibri" panose="020F0502020204030204" pitchFamily="34" charset="0"/>
                        </a:rPr>
                        <a:t>11.9%</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a:t>+</a:t>
                      </a:r>
                      <a:endParaRPr lang="en-US" sz="2000" dirty="0">
                        <a:latin typeface="Calibri" panose="020F0502020204030204" pitchFamily="34" charset="0"/>
                        <a:cs typeface="Calibri" panose="020F0502020204030204" pitchFamily="34" charset="0"/>
                      </a:endParaRPr>
                    </a:p>
                  </a:txBody>
                  <a:tcPr/>
                </a:tc>
                <a:tc>
                  <a:txBody>
                    <a:bodyPr/>
                    <a:lstStyle/>
                    <a:p>
                      <a:pPr algn="ctr"/>
                      <a:r>
                        <a:rPr lang="en-US" sz="1200" dirty="0"/>
                        <a:t>2.6%</a:t>
                      </a:r>
                      <a:endParaRPr lang="en-US" sz="1200" dirty="0">
                        <a:latin typeface="Calibri" panose="020F0502020204030204" pitchFamily="34" charset="0"/>
                        <a:cs typeface="Calibri" panose="020F0502020204030204" pitchFamily="34" charset="0"/>
                      </a:endParaRPr>
                    </a:p>
                  </a:txBody>
                  <a:tcPr/>
                </a:tc>
                <a:extLst>
                  <a:ext uri="{0D108BD9-81ED-4DB2-BD59-A6C34878D82A}">
                    <a16:rowId xmlns="" xmlns:a16="http://schemas.microsoft.com/office/drawing/2014/main" val="10007"/>
                  </a:ext>
                </a:extLst>
              </a:tr>
              <a:tr h="386541">
                <a:tc>
                  <a:txBody>
                    <a:bodyPr/>
                    <a:lstStyle/>
                    <a:p>
                      <a:pPr algn="ctr"/>
                      <a:r>
                        <a:rPr lang="en-US" sz="1100" dirty="0"/>
                        <a:t>Algebra </a:t>
                      </a:r>
                      <a:r>
                        <a:rPr lang="en-US" sz="1100" dirty="0" smtClean="0"/>
                        <a:t>I</a:t>
                      </a:r>
                      <a:endParaRPr lang="en-US" sz="1100" dirty="0">
                        <a:latin typeface="Calibri" panose="020F0502020204030204" pitchFamily="34" charset="0"/>
                        <a:cs typeface="Calibri" panose="020F0502020204030204" pitchFamily="34" charset="0"/>
                      </a:endParaRPr>
                    </a:p>
                  </a:txBody>
                  <a:tcPr marL="68580" marR="68580" marT="34290" marB="34290" anchor="ctr">
                    <a:solidFill>
                      <a:schemeClr val="tx2"/>
                    </a:solidFill>
                  </a:tcPr>
                </a:tc>
                <a:tc>
                  <a:txBody>
                    <a:bodyPr/>
                    <a:lstStyle/>
                    <a:p>
                      <a:pPr algn="ct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1200" dirty="0" smtClean="0">
                          <a:latin typeface="Calibri" panose="020F0502020204030204" pitchFamily="34" charset="0"/>
                          <a:cs typeface="Calibri" panose="020F0502020204030204" pitchFamily="34" charset="0"/>
                        </a:rPr>
                        <a:t>9.8%</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a:latin typeface="+mn-lt"/>
                          <a:cs typeface="+mn-cs"/>
                        </a:rPr>
                        <a:t>+</a:t>
                      </a:r>
                      <a:endParaRPr lang="en-US" sz="2000" dirty="0">
                        <a:latin typeface="Calibri" panose="020F0502020204030204" pitchFamily="34" charset="0"/>
                        <a:cs typeface="Calibri" panose="020F0502020204030204" pitchFamily="34" charset="0"/>
                      </a:endParaRPr>
                    </a:p>
                  </a:txBody>
                  <a:tcPr/>
                </a:tc>
                <a:tc>
                  <a:txBody>
                    <a:bodyPr/>
                    <a:lstStyle/>
                    <a:p>
                      <a:pPr algn="ctr"/>
                      <a:r>
                        <a:rPr lang="en-US" sz="1200" dirty="0"/>
                        <a:t>2.0%</a:t>
                      </a:r>
                      <a:endParaRPr lang="en-US" sz="1200" dirty="0">
                        <a:latin typeface="Calibri" panose="020F0502020204030204" pitchFamily="34" charset="0"/>
                        <a:cs typeface="Calibri" panose="020F0502020204030204" pitchFamily="34" charset="0"/>
                      </a:endParaRPr>
                    </a:p>
                  </a:txBody>
                  <a:tcPr/>
                </a:tc>
                <a:tc>
                  <a:txBody>
                    <a:bodyPr/>
                    <a:lstStyle/>
                    <a:p>
                      <a:pPr algn="ct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1200" dirty="0" smtClean="0">
                          <a:latin typeface="Calibri" panose="020F0502020204030204" pitchFamily="34" charset="0"/>
                          <a:cs typeface="Calibri" panose="020F0502020204030204" pitchFamily="34" charset="0"/>
                        </a:rPr>
                        <a:t>25.9%</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a:t>−</a:t>
                      </a:r>
                      <a:endParaRPr lang="en-US" sz="20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1200" dirty="0"/>
                        <a:t>3.0%</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a:tc>
                <a:tc>
                  <a:txBody>
                    <a:bodyPr/>
                    <a:lstStyle/>
                    <a:p>
                      <a:pPr algn="ctr"/>
                      <a:r>
                        <a:rPr lang="en-US" sz="1200" dirty="0" smtClean="0">
                          <a:latin typeface="Calibri" panose="020F0502020204030204" pitchFamily="34" charset="0"/>
                          <a:cs typeface="Calibri" panose="020F0502020204030204" pitchFamily="34" charset="0"/>
                        </a:rPr>
                        <a:t>35.8%</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a:t>+</a:t>
                      </a:r>
                      <a:endParaRPr lang="en-US" sz="2000" dirty="0">
                        <a:latin typeface="Calibri" panose="020F0502020204030204" pitchFamily="34" charset="0"/>
                        <a:cs typeface="Calibri" panose="020F0502020204030204" pitchFamily="34" charset="0"/>
                      </a:endParaRPr>
                    </a:p>
                  </a:txBody>
                  <a:tcPr/>
                </a:tc>
                <a:tc>
                  <a:txBody>
                    <a:bodyPr/>
                    <a:lstStyle/>
                    <a:p>
                      <a:pPr algn="ctr"/>
                      <a:r>
                        <a:rPr lang="en-US" sz="1200" dirty="0"/>
                        <a:t>1.0%</a:t>
                      </a:r>
                      <a:endParaRPr lang="en-US" sz="1200" dirty="0">
                        <a:latin typeface="Calibri" panose="020F0502020204030204" pitchFamily="34" charset="0"/>
                        <a:cs typeface="Calibri" panose="020F0502020204030204" pitchFamily="34" charset="0"/>
                      </a:endParaRPr>
                    </a:p>
                  </a:txBody>
                  <a:tcPr/>
                </a:tc>
                <a:extLst>
                  <a:ext uri="{0D108BD9-81ED-4DB2-BD59-A6C34878D82A}">
                    <a16:rowId xmlns="" xmlns:a16="http://schemas.microsoft.com/office/drawing/2014/main" val="10008"/>
                  </a:ext>
                </a:extLst>
              </a:tr>
              <a:tr h="386541">
                <a:tc>
                  <a:txBody>
                    <a:bodyPr/>
                    <a:lstStyle/>
                    <a:p>
                      <a:pPr algn="ctr"/>
                      <a:r>
                        <a:rPr lang="en-US" sz="1100" dirty="0"/>
                        <a:t>Algebra</a:t>
                      </a:r>
                      <a:r>
                        <a:rPr lang="en-US" sz="1100" baseline="0" dirty="0"/>
                        <a:t> </a:t>
                      </a:r>
                      <a:r>
                        <a:rPr lang="en-US" sz="1100" baseline="0" dirty="0" smtClean="0"/>
                        <a:t>II</a:t>
                      </a:r>
                      <a:endParaRPr lang="en-US" sz="1100" dirty="0">
                        <a:latin typeface="Calibri" panose="020F0502020204030204" pitchFamily="34" charset="0"/>
                        <a:cs typeface="Calibri" panose="020F0502020204030204" pitchFamily="34" charset="0"/>
                      </a:endParaRPr>
                    </a:p>
                  </a:txBody>
                  <a:tcPr marL="68580" marR="68580" marT="34290" marB="34290" anchor="ctr">
                    <a:solidFill>
                      <a:schemeClr val="tx2"/>
                    </a:solidFill>
                  </a:tcPr>
                </a:tc>
                <a:tc>
                  <a:txBody>
                    <a:bodyPr/>
                    <a:lstStyle/>
                    <a:p>
                      <a:pPr algn="ct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1200" dirty="0" smtClean="0">
                          <a:latin typeface="Calibri" panose="020F0502020204030204" pitchFamily="34" charset="0"/>
                          <a:cs typeface="Calibri" panose="020F0502020204030204" pitchFamily="34" charset="0"/>
                        </a:rPr>
                        <a:t>38.8%</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a:t>−</a:t>
                      </a:r>
                      <a:endParaRPr lang="en-US" sz="2000" dirty="0">
                        <a:latin typeface="Calibri" panose="020F0502020204030204" pitchFamily="34" charset="0"/>
                        <a:cs typeface="Calibri" panose="020F0502020204030204" pitchFamily="34" charset="0"/>
                      </a:endParaRPr>
                    </a:p>
                  </a:txBody>
                  <a:tcPr/>
                </a:tc>
                <a:tc>
                  <a:txBody>
                    <a:bodyPr/>
                    <a:lstStyle/>
                    <a:p>
                      <a:pPr algn="ctr"/>
                      <a:r>
                        <a:rPr lang="en-US" sz="1200" dirty="0"/>
                        <a:t>1.1%</a:t>
                      </a:r>
                      <a:endParaRPr lang="en-US" sz="1200" dirty="0">
                        <a:latin typeface="Calibri" panose="020F0502020204030204" pitchFamily="34" charset="0"/>
                        <a:cs typeface="Calibri" panose="020F0502020204030204" pitchFamily="34" charset="0"/>
                      </a:endParaRPr>
                    </a:p>
                  </a:txBody>
                  <a:tcPr/>
                </a:tc>
                <a:tc>
                  <a:txBody>
                    <a:bodyPr/>
                    <a:lstStyle/>
                    <a:p>
                      <a:pPr algn="ct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1200" dirty="0" smtClean="0">
                          <a:latin typeface="Calibri" panose="020F0502020204030204" pitchFamily="34" charset="0"/>
                          <a:cs typeface="Calibri" panose="020F0502020204030204" pitchFamily="34" charset="0"/>
                        </a:rPr>
                        <a:t>12%</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endParaRPr lang="en-US" sz="20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1200" dirty="0"/>
                        <a:t>0.0%</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a:tc>
                <a:tc>
                  <a:txBody>
                    <a:bodyPr/>
                    <a:lstStyle/>
                    <a:p>
                      <a:pPr algn="ctr"/>
                      <a:r>
                        <a:rPr lang="en-US" sz="1200" dirty="0" smtClean="0">
                          <a:latin typeface="Calibri" panose="020F0502020204030204" pitchFamily="34" charset="0"/>
                          <a:cs typeface="Calibri" panose="020F0502020204030204" pitchFamily="34" charset="0"/>
                        </a:rPr>
                        <a:t>26.7%</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a:t>+</a:t>
                      </a:r>
                      <a:endParaRPr lang="en-US" sz="2000" dirty="0">
                        <a:latin typeface="Calibri" panose="020F0502020204030204" pitchFamily="34" charset="0"/>
                        <a:cs typeface="Calibri" panose="020F0502020204030204" pitchFamily="34" charset="0"/>
                      </a:endParaRPr>
                    </a:p>
                  </a:txBody>
                  <a:tcPr/>
                </a:tc>
                <a:tc>
                  <a:txBody>
                    <a:bodyPr/>
                    <a:lstStyle/>
                    <a:p>
                      <a:pPr algn="ctr"/>
                      <a:r>
                        <a:rPr lang="en-US" sz="1200" dirty="0"/>
                        <a:t>1.1%</a:t>
                      </a:r>
                      <a:endParaRPr lang="en-US" sz="1200" dirty="0">
                        <a:latin typeface="Calibri" panose="020F0502020204030204" pitchFamily="34" charset="0"/>
                        <a:cs typeface="Calibri" panose="020F0502020204030204" pitchFamily="34" charset="0"/>
                      </a:endParaRPr>
                    </a:p>
                  </a:txBody>
                  <a:tcPr/>
                </a:tc>
                <a:extLst>
                  <a:ext uri="{0D108BD9-81ED-4DB2-BD59-A6C34878D82A}">
                    <a16:rowId xmlns="" xmlns:a16="http://schemas.microsoft.com/office/drawing/2014/main" val="10009"/>
                  </a:ext>
                </a:extLst>
              </a:tr>
              <a:tr h="386541">
                <a:tc>
                  <a:txBody>
                    <a:bodyPr/>
                    <a:lstStyle/>
                    <a:p>
                      <a:pPr algn="ctr"/>
                      <a:r>
                        <a:rPr lang="en-US" sz="1100" dirty="0" smtClean="0"/>
                        <a:t>Geometry</a:t>
                      </a:r>
                      <a:endParaRPr lang="en-US" sz="1100" dirty="0">
                        <a:latin typeface="Calibri" panose="020F0502020204030204" pitchFamily="34" charset="0"/>
                        <a:cs typeface="Calibri" panose="020F0502020204030204" pitchFamily="34" charset="0"/>
                      </a:endParaRPr>
                    </a:p>
                  </a:txBody>
                  <a:tcPr marL="68580" marR="68580" marT="34290" marB="34290" anchor="ctr">
                    <a:solidFill>
                      <a:schemeClr val="tx2"/>
                    </a:solidFill>
                  </a:tcPr>
                </a:tc>
                <a:tc>
                  <a:txBody>
                    <a:bodyPr/>
                    <a:lstStyle/>
                    <a:p>
                      <a:pPr algn="ct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1200" dirty="0" smtClean="0">
                          <a:latin typeface="Calibri" panose="020F0502020204030204" pitchFamily="34" charset="0"/>
                          <a:cs typeface="Calibri" panose="020F0502020204030204" pitchFamily="34" charset="0"/>
                        </a:rPr>
                        <a:t>3.6%</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a:t>−</a:t>
                      </a:r>
                      <a:endParaRPr lang="en-US" sz="2000" dirty="0">
                        <a:latin typeface="Calibri" panose="020F0502020204030204" pitchFamily="34" charset="0"/>
                        <a:cs typeface="Calibri" panose="020F0502020204030204" pitchFamily="34" charset="0"/>
                      </a:endParaRPr>
                    </a:p>
                  </a:txBody>
                  <a:tcPr/>
                </a:tc>
                <a:tc>
                  <a:txBody>
                    <a:bodyPr/>
                    <a:lstStyle/>
                    <a:p>
                      <a:pPr algn="ctr"/>
                      <a:r>
                        <a:rPr lang="en-US" sz="1200" dirty="0"/>
                        <a:t>0.1%</a:t>
                      </a:r>
                      <a:endParaRPr lang="en-US" sz="1200" dirty="0">
                        <a:latin typeface="Calibri" panose="020F0502020204030204" pitchFamily="34" charset="0"/>
                        <a:cs typeface="Calibri" panose="020F0502020204030204" pitchFamily="34" charset="0"/>
                      </a:endParaRPr>
                    </a:p>
                  </a:txBody>
                  <a:tcPr/>
                </a:tc>
                <a:tc>
                  <a:txBody>
                    <a:bodyPr/>
                    <a:lstStyle/>
                    <a:p>
                      <a:pPr algn="ct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1200" dirty="0" smtClean="0">
                          <a:latin typeface="Calibri" panose="020F0502020204030204" pitchFamily="34" charset="0"/>
                          <a:cs typeface="Calibri" panose="020F0502020204030204" pitchFamily="34" charset="0"/>
                        </a:rPr>
                        <a:t>1.3%</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a:latin typeface="+mn-lt"/>
                          <a:cs typeface="+mn-cs"/>
                        </a:rPr>
                        <a:t>+</a:t>
                      </a:r>
                      <a:endParaRPr lang="en-US" sz="20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1200" dirty="0"/>
                        <a:t>0.3%</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a:tc>
                <a:tc>
                  <a:txBody>
                    <a:bodyPr/>
                    <a:lstStyle/>
                    <a:p>
                      <a:pPr algn="ctr"/>
                      <a:r>
                        <a:rPr lang="en-US" sz="1200" dirty="0" smtClean="0">
                          <a:latin typeface="Calibri" panose="020F0502020204030204" pitchFamily="34" charset="0"/>
                          <a:cs typeface="Calibri" panose="020F0502020204030204" pitchFamily="34" charset="0"/>
                        </a:rPr>
                        <a:t>4.9%</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a:t>−</a:t>
                      </a:r>
                      <a:endParaRPr lang="en-US" sz="2000" dirty="0">
                        <a:latin typeface="Calibri" panose="020F0502020204030204" pitchFamily="34" charset="0"/>
                        <a:cs typeface="Calibri" panose="020F0502020204030204" pitchFamily="34" charset="0"/>
                      </a:endParaRPr>
                    </a:p>
                  </a:txBody>
                  <a:tcPr/>
                </a:tc>
                <a:tc>
                  <a:txBody>
                    <a:bodyPr/>
                    <a:lstStyle/>
                    <a:p>
                      <a:pPr algn="ctr"/>
                      <a:r>
                        <a:rPr lang="en-US" sz="1200" dirty="0"/>
                        <a:t>0.3%</a:t>
                      </a:r>
                      <a:endParaRPr lang="en-US" sz="1200" dirty="0">
                        <a:latin typeface="Calibri" panose="020F0502020204030204" pitchFamily="34" charset="0"/>
                        <a:cs typeface="Calibri" panose="020F0502020204030204" pitchFamily="34" charset="0"/>
                      </a:endParaRPr>
                    </a:p>
                  </a:txBody>
                  <a:tcPr/>
                </a:tc>
                <a:extLst>
                  <a:ext uri="{0D108BD9-81ED-4DB2-BD59-A6C34878D82A}">
                    <a16:rowId xmlns="" xmlns:a16="http://schemas.microsoft.com/office/drawing/2014/main" val="10010"/>
                  </a:ext>
                </a:extLst>
              </a:tr>
            </a:tbl>
          </a:graphicData>
        </a:graphic>
      </p:graphicFrame>
      <p:sp>
        <p:nvSpPr>
          <p:cNvPr id="37" name="Rectangle 36">
            <a:extLst>
              <a:ext uri="{FF2B5EF4-FFF2-40B4-BE49-F238E27FC236}">
                <a16:creationId xmlns="" xmlns:a16="http://schemas.microsoft.com/office/drawing/2014/main" id="{52066C0A-1D64-4F8B-B2AB-FF966EEDC2B6}"/>
              </a:ext>
            </a:extLst>
          </p:cNvPr>
          <p:cNvSpPr/>
          <p:nvPr/>
        </p:nvSpPr>
        <p:spPr>
          <a:xfrm>
            <a:off x="118265" y="5987751"/>
            <a:ext cx="8762302" cy="1069524"/>
          </a:xfrm>
          <a:prstGeom prst="rect">
            <a:avLst/>
          </a:prstGeom>
        </p:spPr>
        <p:txBody>
          <a:bodyPr wrap="square" anchor="t">
            <a:spAutoFit/>
          </a:bodyPr>
          <a:lstStyle/>
          <a:p>
            <a:r>
              <a:rPr lang="en-US" sz="1050" dirty="0">
                <a:solidFill>
                  <a:srgbClr val="C00000"/>
                </a:solidFill>
              </a:rPr>
              <a:t>*Some students in grade 8 participated in the Algebra I assessment in place of the 8</a:t>
            </a:r>
            <a:r>
              <a:rPr lang="en-US" sz="1050" baseline="30000" dirty="0">
                <a:solidFill>
                  <a:srgbClr val="C00000"/>
                </a:solidFill>
              </a:rPr>
              <a:t>th</a:t>
            </a:r>
            <a:r>
              <a:rPr lang="en-US" sz="1050" dirty="0">
                <a:solidFill>
                  <a:srgbClr val="C00000"/>
                </a:solidFill>
              </a:rPr>
              <a:t> grade Math assessment. Thus, Math 8 outcomes are not representative of grade 8 performance as a whole. *** NJSLA 2018-2019 assessments were optional for 11</a:t>
            </a:r>
            <a:r>
              <a:rPr lang="en-US" sz="1050" baseline="30000" dirty="0">
                <a:solidFill>
                  <a:srgbClr val="C00000"/>
                </a:solidFill>
              </a:rPr>
              <a:t>th</a:t>
            </a:r>
            <a:r>
              <a:rPr lang="en-US" sz="1050" dirty="0">
                <a:solidFill>
                  <a:srgbClr val="C00000"/>
                </a:solidFill>
              </a:rPr>
              <a:t> Grade students, state results do not include Grade 11 results.</a:t>
            </a:r>
          </a:p>
          <a:p>
            <a:r>
              <a:rPr lang="en-US" sz="1050" dirty="0"/>
              <a:t>Notes: Percentages may not total 100 due to rounding.</a:t>
            </a:r>
          </a:p>
          <a:p>
            <a:r>
              <a:rPr lang="en-US" sz="1050" dirty="0">
                <a:solidFill>
                  <a:srgbClr val="C00000"/>
                </a:solidFill>
              </a:rPr>
              <a:t>- The plus sign (+) indicates an increase of the % change from the previous year where a minus sign (-) shows a decrease of the % change from the previous year.</a:t>
            </a:r>
          </a:p>
          <a:p>
            <a:endParaRPr lang="en-US" sz="1100" dirty="0"/>
          </a:p>
        </p:txBody>
      </p:sp>
      <p:sp>
        <p:nvSpPr>
          <p:cNvPr id="3" name="Slide Number Placeholder 2"/>
          <p:cNvSpPr>
            <a:spLocks noGrp="1"/>
          </p:cNvSpPr>
          <p:nvPr>
            <p:ph type="sldNum" sz="quarter" idx="12"/>
          </p:nvPr>
        </p:nvSpPr>
        <p:spPr>
          <a:xfrm>
            <a:off x="8234680" y="6355080"/>
            <a:ext cx="582966" cy="274320"/>
          </a:xfrm>
        </p:spPr>
        <p:txBody>
          <a:bodyPr/>
          <a:lstStyle/>
          <a:p>
            <a:fld id="{356A72F1-C897-1647-9CE8-BFFB19418015}" type="slidenum">
              <a:rPr lang="en-US" smtClean="0"/>
              <a:pPr/>
              <a:t>16</a:t>
            </a:fld>
            <a:endParaRPr lang="en-US" dirty="0"/>
          </a:p>
        </p:txBody>
      </p:sp>
    </p:spTree>
    <p:extLst>
      <p:ext uri="{BB962C8B-B14F-4D97-AF65-F5344CB8AC3E}">
        <p14:creationId xmlns:p14="http://schemas.microsoft.com/office/powerpoint/2010/main" val="37189321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sz="2000" cap="none" dirty="0">
                <a:latin typeface="Calibri" panose="020F0502020204030204" pitchFamily="34" charset="0"/>
                <a:cs typeface="Calibri" panose="020F0502020204030204" pitchFamily="34" charset="0"/>
              </a:rPr>
              <a:t>Comparison of </a:t>
            </a:r>
            <a:r>
              <a:rPr lang="en-US" sz="2000" cap="none" dirty="0">
                <a:solidFill>
                  <a:schemeClr val="tx2">
                    <a:lumMod val="20000"/>
                    <a:lumOff val="80000"/>
                  </a:schemeClr>
                </a:solidFill>
              </a:rPr>
              <a:t>Waldwick’s</a:t>
            </a:r>
            <a:r>
              <a:rPr lang="en-US" sz="2000" cap="none" dirty="0">
                <a:solidFill>
                  <a:srgbClr val="FFFF00"/>
                </a:solidFill>
                <a:latin typeface="Calibri" panose="020F0502020204030204" pitchFamily="34" charset="0"/>
                <a:cs typeface="Calibri" panose="020F0502020204030204" pitchFamily="34" charset="0"/>
              </a:rPr>
              <a:t/>
            </a:r>
            <a:br>
              <a:rPr lang="en-US" sz="2000" cap="none" dirty="0">
                <a:solidFill>
                  <a:srgbClr val="FFFF00"/>
                </a:solidFill>
                <a:latin typeface="Calibri" panose="020F0502020204030204" pitchFamily="34" charset="0"/>
                <a:cs typeface="Calibri" panose="020F0502020204030204" pitchFamily="34" charset="0"/>
              </a:rPr>
            </a:br>
            <a:r>
              <a:rPr lang="en-US" sz="2000" cap="none" dirty="0">
                <a:latin typeface="Calibri" panose="020F0502020204030204" pitchFamily="34" charset="0"/>
                <a:cs typeface="Calibri" panose="020F0502020204030204" pitchFamily="34" charset="0"/>
              </a:rPr>
              <a:t>Number of Students Tested</a:t>
            </a:r>
            <a:br>
              <a:rPr lang="en-US" sz="2000" cap="none" dirty="0">
                <a:latin typeface="Calibri" panose="020F0502020204030204" pitchFamily="34" charset="0"/>
                <a:cs typeface="Calibri" panose="020F0502020204030204" pitchFamily="34" charset="0"/>
              </a:rPr>
            </a:br>
            <a:r>
              <a:rPr lang="en-US" sz="2000" cap="none" dirty="0">
                <a:latin typeface="Calibri" panose="020F0502020204030204" pitchFamily="34" charset="0"/>
                <a:cs typeface="Calibri" panose="020F0502020204030204" pitchFamily="34" charset="0"/>
              </a:rPr>
              <a:t>Spring 2018 &amp; Spring 2019 NJSLA Administrations</a:t>
            </a:r>
            <a:r>
              <a:rPr lang="en-US" sz="1800" b="1" cap="none" dirty="0">
                <a:latin typeface="Calibri" panose="020F0502020204030204" pitchFamily="34" charset="0"/>
                <a:cs typeface="Calibri" panose="020F0502020204030204" pitchFamily="34" charset="0"/>
              </a:rPr>
              <a:t/>
            </a:r>
            <a:br>
              <a:rPr lang="en-US" sz="1800" b="1" cap="none" dirty="0">
                <a:latin typeface="Calibri" panose="020F0502020204030204" pitchFamily="34" charset="0"/>
                <a:cs typeface="Calibri" panose="020F0502020204030204" pitchFamily="34" charset="0"/>
              </a:rPr>
            </a:br>
            <a:r>
              <a:rPr lang="en-US" sz="1800" b="1" cap="none" dirty="0">
                <a:latin typeface="Calibri" panose="020F0502020204030204" pitchFamily="34" charset="0"/>
                <a:cs typeface="Calibri" panose="020F0502020204030204" pitchFamily="34" charset="0"/>
              </a:rPr>
              <a:t>Mathematics</a:t>
            </a:r>
          </a:p>
        </p:txBody>
      </p:sp>
      <p:graphicFrame>
        <p:nvGraphicFramePr>
          <p:cNvPr id="5" name="Content Placeholder 6"/>
          <p:cNvGraphicFramePr>
            <a:graphicFrameLocks noGrp="1"/>
          </p:cNvGraphicFramePr>
          <p:nvPr>
            <p:ph idx="1"/>
            <p:extLst>
              <p:ext uri="{D42A27DB-BD31-4B8C-83A1-F6EECF244321}">
                <p14:modId xmlns:p14="http://schemas.microsoft.com/office/powerpoint/2010/main" val="846186732"/>
              </p:ext>
            </p:extLst>
          </p:nvPr>
        </p:nvGraphicFramePr>
        <p:xfrm>
          <a:off x="506066" y="2008358"/>
          <a:ext cx="8131127" cy="3645197"/>
        </p:xfrm>
        <a:graphic>
          <a:graphicData uri="http://schemas.openxmlformats.org/drawingml/2006/table">
            <a:tbl>
              <a:tblPr firstRow="1" firstCol="1" bandRow="1">
                <a:tableStyleId>{5C22544A-7EE6-4342-B048-85BDC9FD1C3A}</a:tableStyleId>
              </a:tblPr>
              <a:tblGrid>
                <a:gridCol w="1165418">
                  <a:extLst>
                    <a:ext uri="{9D8B030D-6E8A-4147-A177-3AD203B41FA5}">
                      <a16:colId xmlns="" xmlns:a16="http://schemas.microsoft.com/office/drawing/2014/main" val="20000"/>
                    </a:ext>
                  </a:extLst>
                </a:gridCol>
                <a:gridCol w="2084219">
                  <a:extLst>
                    <a:ext uri="{9D8B030D-6E8A-4147-A177-3AD203B41FA5}">
                      <a16:colId xmlns="" xmlns:a16="http://schemas.microsoft.com/office/drawing/2014/main" val="20001"/>
                    </a:ext>
                  </a:extLst>
                </a:gridCol>
                <a:gridCol w="2053883">
                  <a:extLst>
                    <a:ext uri="{9D8B030D-6E8A-4147-A177-3AD203B41FA5}">
                      <a16:colId xmlns="" xmlns:a16="http://schemas.microsoft.com/office/drawing/2014/main" val="20002"/>
                    </a:ext>
                  </a:extLst>
                </a:gridCol>
                <a:gridCol w="2827607">
                  <a:extLst>
                    <a:ext uri="{9D8B030D-6E8A-4147-A177-3AD203B41FA5}">
                      <a16:colId xmlns="" xmlns:a16="http://schemas.microsoft.com/office/drawing/2014/main" val="1986321191"/>
                    </a:ext>
                  </a:extLst>
                </a:gridCol>
              </a:tblGrid>
              <a:tr h="520997">
                <a:tc>
                  <a:txBody>
                    <a:bodyPr/>
                    <a:lstStyle/>
                    <a:p>
                      <a:pPr algn="ctr"/>
                      <a:r>
                        <a:rPr lang="en-US" sz="1400" dirty="0">
                          <a:latin typeface="Calibri" panose="020F0502020204030204" pitchFamily="34" charset="0"/>
                          <a:cs typeface="Calibri" panose="020F0502020204030204" pitchFamily="34" charset="0"/>
                        </a:rPr>
                        <a:t>Grade</a:t>
                      </a:r>
                    </a:p>
                  </a:txBody>
                  <a:tcPr marL="98268" marR="98268" marT="34290" marB="34290">
                    <a:solidFill>
                      <a:schemeClr val="tx2"/>
                    </a:solidFill>
                  </a:tcPr>
                </a:tc>
                <a:tc>
                  <a:txBody>
                    <a:bodyPr/>
                    <a:lstStyle/>
                    <a:p>
                      <a:pPr algn="ctr"/>
                      <a:r>
                        <a:rPr lang="en-US" sz="1400" dirty="0">
                          <a:latin typeface="Calibri" panose="020F0502020204030204" pitchFamily="34" charset="0"/>
                          <a:cs typeface="Calibri" panose="020F0502020204030204" pitchFamily="34" charset="0"/>
                        </a:rPr>
                        <a:t> Students Tested 2019</a:t>
                      </a:r>
                    </a:p>
                  </a:txBody>
                  <a:tcPr marL="98268" marR="98268" marT="34290" marB="34290">
                    <a:solidFill>
                      <a:schemeClr val="tx2"/>
                    </a:solidFill>
                  </a:tcPr>
                </a:tc>
                <a:tc>
                  <a:txBody>
                    <a:bodyPr/>
                    <a:lstStyle/>
                    <a:p>
                      <a:pPr algn="ctr"/>
                      <a:r>
                        <a:rPr lang="en-US" sz="1400" dirty="0">
                          <a:solidFill>
                            <a:schemeClr val="bg1"/>
                          </a:solidFill>
                          <a:latin typeface="Calibri" panose="020F0502020204030204" pitchFamily="34" charset="0"/>
                          <a:cs typeface="Calibri" panose="020F0502020204030204" pitchFamily="34" charset="0"/>
                        </a:rPr>
                        <a:t>Students Tested 2018</a:t>
                      </a:r>
                    </a:p>
                  </a:txBody>
                  <a:tcPr marL="98268" marR="98268" marT="34290" marB="34290">
                    <a:solidFill>
                      <a:schemeClr val="tx2"/>
                    </a:solidFill>
                  </a:tcPr>
                </a:tc>
                <a:tc>
                  <a:txBody>
                    <a:bodyPr/>
                    <a:lstStyle/>
                    <a:p>
                      <a:pPr algn="ctr"/>
                      <a:r>
                        <a:rPr lang="en-US" sz="1400" dirty="0">
                          <a:solidFill>
                            <a:schemeClr val="bg1"/>
                          </a:solidFill>
                          <a:latin typeface="Calibri" panose="020F0502020204030204" pitchFamily="34" charset="0"/>
                          <a:cs typeface="Calibri" panose="020F0502020204030204" pitchFamily="34" charset="0"/>
                        </a:rPr>
                        <a:t>Difference between number of students tested in 2018 and 2019</a:t>
                      </a:r>
                    </a:p>
                  </a:txBody>
                  <a:tcPr marL="98268" marR="98268" marT="34290" marB="34290">
                    <a:solidFill>
                      <a:schemeClr val="tx2"/>
                    </a:solidFill>
                  </a:tcPr>
                </a:tc>
                <a:extLst>
                  <a:ext uri="{0D108BD9-81ED-4DB2-BD59-A6C34878D82A}">
                    <a16:rowId xmlns="" xmlns:a16="http://schemas.microsoft.com/office/drawing/2014/main" val="4266491023"/>
                  </a:ext>
                </a:extLst>
              </a:tr>
              <a:tr h="296567">
                <a:tc>
                  <a:txBody>
                    <a:bodyPr/>
                    <a:lstStyle/>
                    <a:p>
                      <a:pPr algn="ctr"/>
                      <a:r>
                        <a:rPr lang="en-US" sz="1400" dirty="0">
                          <a:latin typeface="Calibri" panose="020F0502020204030204" pitchFamily="34" charset="0"/>
                          <a:cs typeface="Calibri" panose="020F0502020204030204" pitchFamily="34" charset="0"/>
                        </a:rPr>
                        <a:t>3</a:t>
                      </a:r>
                    </a:p>
                  </a:txBody>
                  <a:tcPr marL="98268" marR="98268" marT="34290" marB="34290">
                    <a:solidFill>
                      <a:schemeClr val="tx2"/>
                    </a:solidFill>
                  </a:tcPr>
                </a:tc>
                <a:tc>
                  <a:txBody>
                    <a:bodyPr/>
                    <a:lstStyle/>
                    <a:p>
                      <a:pPr algn="ctr"/>
                      <a:r>
                        <a:rPr lang="en-US" sz="1600" dirty="0" smtClean="0">
                          <a:latin typeface="Calibri" panose="020F0502020204030204" pitchFamily="34" charset="0"/>
                          <a:cs typeface="Calibri" panose="020F0502020204030204" pitchFamily="34" charset="0"/>
                        </a:rPr>
                        <a:t>121 (96.8%)</a:t>
                      </a:r>
                      <a:endParaRPr lang="en-US" sz="1600" dirty="0">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2">
                              <a:lumMod val="75000"/>
                            </a:schemeClr>
                          </a:solidFill>
                          <a:latin typeface="Calibri" panose="020F0502020204030204" pitchFamily="34" charset="0"/>
                          <a:cs typeface="Calibri" panose="020F0502020204030204" pitchFamily="34" charset="0"/>
                        </a:rPr>
                        <a:t>129 (98.5%)</a:t>
                      </a:r>
                      <a:endParaRPr lang="en-US" sz="1600" dirty="0">
                        <a:solidFill>
                          <a:schemeClr val="tx2">
                            <a:lumMod val="75000"/>
                          </a:schemeClr>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-8</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extLst>
                  <a:ext uri="{0D108BD9-81ED-4DB2-BD59-A6C34878D82A}">
                    <a16:rowId xmlns="" xmlns:a16="http://schemas.microsoft.com/office/drawing/2014/main" val="10002"/>
                  </a:ext>
                </a:extLst>
              </a:tr>
              <a:tr h="296567">
                <a:tc>
                  <a:txBody>
                    <a:bodyPr/>
                    <a:lstStyle/>
                    <a:p>
                      <a:pPr algn="ctr"/>
                      <a:r>
                        <a:rPr lang="en-US" sz="1400" dirty="0">
                          <a:latin typeface="Calibri" panose="020F0502020204030204" pitchFamily="34" charset="0"/>
                          <a:cs typeface="Calibri" panose="020F0502020204030204" pitchFamily="34" charset="0"/>
                        </a:rPr>
                        <a:t>4</a:t>
                      </a:r>
                    </a:p>
                  </a:txBody>
                  <a:tcPr marL="98268" marR="98268" marT="34290" marB="34290">
                    <a:solidFill>
                      <a:schemeClr val="tx2"/>
                    </a:solidFill>
                  </a:tcPr>
                </a:tc>
                <a:tc>
                  <a:txBody>
                    <a:bodyPr/>
                    <a:lstStyle/>
                    <a:p>
                      <a:pPr algn="ctr"/>
                      <a:r>
                        <a:rPr lang="en-US" sz="1600" dirty="0" smtClean="0">
                          <a:latin typeface="Calibri" panose="020F0502020204030204" pitchFamily="34" charset="0"/>
                          <a:cs typeface="Calibri" panose="020F0502020204030204" pitchFamily="34" charset="0"/>
                        </a:rPr>
                        <a:t>129 (99.2%)</a:t>
                      </a:r>
                      <a:endParaRPr lang="en-US" sz="1600" dirty="0">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2">
                              <a:lumMod val="75000"/>
                            </a:schemeClr>
                          </a:solidFill>
                          <a:latin typeface="Calibri" panose="020F0502020204030204" pitchFamily="34" charset="0"/>
                          <a:cs typeface="Calibri" panose="020F0502020204030204" pitchFamily="34" charset="0"/>
                        </a:rPr>
                        <a:t>122 (100%)</a:t>
                      </a:r>
                      <a:endParaRPr lang="en-US" sz="1600" dirty="0">
                        <a:solidFill>
                          <a:schemeClr val="tx2">
                            <a:lumMod val="75000"/>
                          </a:schemeClr>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+7</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extLst>
                  <a:ext uri="{0D108BD9-81ED-4DB2-BD59-A6C34878D82A}">
                    <a16:rowId xmlns="" xmlns:a16="http://schemas.microsoft.com/office/drawing/2014/main" val="10003"/>
                  </a:ext>
                </a:extLst>
              </a:tr>
              <a:tr h="296567">
                <a:tc>
                  <a:txBody>
                    <a:bodyPr/>
                    <a:lstStyle/>
                    <a:p>
                      <a:pPr algn="ctr"/>
                      <a:r>
                        <a:rPr lang="en-US" sz="1400" dirty="0">
                          <a:latin typeface="Calibri" panose="020F0502020204030204" pitchFamily="34" charset="0"/>
                          <a:cs typeface="Calibri" panose="020F0502020204030204" pitchFamily="34" charset="0"/>
                        </a:rPr>
                        <a:t>5</a:t>
                      </a:r>
                    </a:p>
                  </a:txBody>
                  <a:tcPr marL="98268" marR="98268" marT="34290" marB="34290">
                    <a:solidFill>
                      <a:schemeClr val="tx2"/>
                    </a:solidFill>
                  </a:tcPr>
                </a:tc>
                <a:tc>
                  <a:txBody>
                    <a:bodyPr/>
                    <a:lstStyle/>
                    <a:p>
                      <a:pPr algn="ctr"/>
                      <a:r>
                        <a:rPr lang="en-US" sz="1600" dirty="0" smtClean="0">
                          <a:latin typeface="Calibri" panose="020F0502020204030204" pitchFamily="34" charset="0"/>
                          <a:cs typeface="Calibri" panose="020F0502020204030204" pitchFamily="34" charset="0"/>
                        </a:rPr>
                        <a:t>121 (97.6%)</a:t>
                      </a:r>
                      <a:endParaRPr lang="en-US" sz="1600" dirty="0">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2">
                              <a:lumMod val="75000"/>
                            </a:schemeClr>
                          </a:solidFill>
                          <a:latin typeface="Calibri" panose="020F0502020204030204" pitchFamily="34" charset="0"/>
                          <a:cs typeface="Calibri" panose="020F0502020204030204" pitchFamily="34" charset="0"/>
                        </a:rPr>
                        <a:t>126 (99.2%)</a:t>
                      </a:r>
                      <a:endParaRPr lang="en-US" sz="1600" dirty="0">
                        <a:solidFill>
                          <a:schemeClr val="tx2">
                            <a:lumMod val="75000"/>
                          </a:schemeClr>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-5</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extLst>
                  <a:ext uri="{0D108BD9-81ED-4DB2-BD59-A6C34878D82A}">
                    <a16:rowId xmlns="" xmlns:a16="http://schemas.microsoft.com/office/drawing/2014/main" val="10004"/>
                  </a:ext>
                </a:extLst>
              </a:tr>
              <a:tr h="296567">
                <a:tc>
                  <a:txBody>
                    <a:bodyPr/>
                    <a:lstStyle/>
                    <a:p>
                      <a:pPr algn="ctr"/>
                      <a:r>
                        <a:rPr lang="en-US" sz="1400" dirty="0">
                          <a:latin typeface="Calibri" panose="020F0502020204030204" pitchFamily="34" charset="0"/>
                          <a:cs typeface="Calibri" panose="020F0502020204030204" pitchFamily="34" charset="0"/>
                        </a:rPr>
                        <a:t>6</a:t>
                      </a:r>
                    </a:p>
                  </a:txBody>
                  <a:tcPr marL="98268" marR="98268" marT="34290" marB="34290">
                    <a:solidFill>
                      <a:schemeClr val="tx2"/>
                    </a:solidFill>
                  </a:tcPr>
                </a:tc>
                <a:tc>
                  <a:txBody>
                    <a:bodyPr/>
                    <a:lstStyle/>
                    <a:p>
                      <a:pPr algn="ctr"/>
                      <a:r>
                        <a:rPr lang="en-US" sz="1600" dirty="0" smtClean="0">
                          <a:latin typeface="Calibri" panose="020F0502020204030204" pitchFamily="34" charset="0"/>
                          <a:cs typeface="Calibri" panose="020F0502020204030204" pitchFamily="34" charset="0"/>
                        </a:rPr>
                        <a:t>124 (98.4%)</a:t>
                      </a:r>
                      <a:endParaRPr lang="en-US" sz="1600" dirty="0">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2">
                              <a:lumMod val="75000"/>
                            </a:schemeClr>
                          </a:solidFill>
                          <a:latin typeface="Calibri" panose="020F0502020204030204" pitchFamily="34" charset="0"/>
                          <a:cs typeface="Calibri" panose="020F0502020204030204" pitchFamily="34" charset="0"/>
                        </a:rPr>
                        <a:t>118 (98.3%)</a:t>
                      </a:r>
                      <a:endParaRPr lang="en-US" sz="1600" dirty="0">
                        <a:solidFill>
                          <a:schemeClr val="tx2">
                            <a:lumMod val="75000"/>
                          </a:schemeClr>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+6</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extLst>
                  <a:ext uri="{0D108BD9-81ED-4DB2-BD59-A6C34878D82A}">
                    <a16:rowId xmlns="" xmlns:a16="http://schemas.microsoft.com/office/drawing/2014/main" val="10005"/>
                  </a:ext>
                </a:extLst>
              </a:tr>
              <a:tr h="296567">
                <a:tc>
                  <a:txBody>
                    <a:bodyPr/>
                    <a:lstStyle/>
                    <a:p>
                      <a:pPr algn="ctr"/>
                      <a:r>
                        <a:rPr lang="en-US" sz="1400" dirty="0">
                          <a:latin typeface="Calibri" panose="020F0502020204030204" pitchFamily="34" charset="0"/>
                          <a:cs typeface="Calibri" panose="020F0502020204030204" pitchFamily="34" charset="0"/>
                        </a:rPr>
                        <a:t>7</a:t>
                      </a:r>
                    </a:p>
                  </a:txBody>
                  <a:tcPr marL="98268" marR="98268" marT="34290" marB="34290">
                    <a:solidFill>
                      <a:schemeClr val="tx2"/>
                    </a:solidFill>
                  </a:tcPr>
                </a:tc>
                <a:tc>
                  <a:txBody>
                    <a:bodyPr/>
                    <a:lstStyle/>
                    <a:p>
                      <a:pPr algn="ctr"/>
                      <a:r>
                        <a:rPr lang="en-US" sz="1600" dirty="0" smtClean="0">
                          <a:latin typeface="Calibri" panose="020F0502020204030204" pitchFamily="34" charset="0"/>
                          <a:cs typeface="Calibri" panose="020F0502020204030204" pitchFamily="34" charset="0"/>
                        </a:rPr>
                        <a:t>119 (96%)</a:t>
                      </a:r>
                      <a:endParaRPr lang="en-US" sz="1600" dirty="0">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2">
                              <a:lumMod val="75000"/>
                            </a:schemeClr>
                          </a:solidFill>
                          <a:latin typeface="Calibri" panose="020F0502020204030204" pitchFamily="34" charset="0"/>
                          <a:cs typeface="Calibri" panose="020F0502020204030204" pitchFamily="34" charset="0"/>
                        </a:rPr>
                        <a:t>111 (94%)</a:t>
                      </a:r>
                      <a:endParaRPr lang="en-US" sz="1600" dirty="0">
                        <a:solidFill>
                          <a:schemeClr val="tx2">
                            <a:lumMod val="75000"/>
                          </a:schemeClr>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+8</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extLst>
                  <a:ext uri="{0D108BD9-81ED-4DB2-BD59-A6C34878D82A}">
                    <a16:rowId xmlns="" xmlns:a16="http://schemas.microsoft.com/office/drawing/2014/main" val="10006"/>
                  </a:ext>
                </a:extLst>
              </a:tr>
              <a:tr h="296567">
                <a:tc>
                  <a:txBody>
                    <a:bodyPr/>
                    <a:lstStyle/>
                    <a:p>
                      <a:pPr algn="ctr"/>
                      <a:r>
                        <a:rPr lang="en-US" sz="1400" dirty="0">
                          <a:latin typeface="Calibri" panose="020F0502020204030204" pitchFamily="34" charset="0"/>
                          <a:cs typeface="Calibri" panose="020F0502020204030204" pitchFamily="34" charset="0"/>
                        </a:rPr>
                        <a:t>8*</a:t>
                      </a:r>
                    </a:p>
                  </a:txBody>
                  <a:tcPr marL="98268" marR="98268" marT="34290" marB="34290">
                    <a:solidFill>
                      <a:schemeClr val="tx2"/>
                    </a:solidFill>
                  </a:tcPr>
                </a:tc>
                <a:tc>
                  <a:txBody>
                    <a:bodyPr/>
                    <a:lstStyle/>
                    <a:p>
                      <a:pPr algn="ctr"/>
                      <a:r>
                        <a:rPr lang="en-US" sz="1600" dirty="0" smtClean="0">
                          <a:latin typeface="Calibri" panose="020F0502020204030204" pitchFamily="34" charset="0"/>
                          <a:cs typeface="Calibri" panose="020F0502020204030204" pitchFamily="34" charset="0"/>
                        </a:rPr>
                        <a:t>97</a:t>
                      </a:r>
                      <a:endParaRPr lang="en-US" sz="1600" dirty="0">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2">
                              <a:lumMod val="75000"/>
                            </a:schemeClr>
                          </a:solidFill>
                          <a:latin typeface="Calibri" panose="020F0502020204030204" pitchFamily="34" charset="0"/>
                          <a:cs typeface="Calibri" panose="020F0502020204030204" pitchFamily="34" charset="0"/>
                        </a:rPr>
                        <a:t>118</a:t>
                      </a:r>
                      <a:endParaRPr lang="en-US" sz="1600" dirty="0">
                        <a:solidFill>
                          <a:schemeClr val="tx2">
                            <a:lumMod val="75000"/>
                          </a:schemeClr>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-21</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extLst>
                  <a:ext uri="{0D108BD9-81ED-4DB2-BD59-A6C34878D82A}">
                    <a16:rowId xmlns="" xmlns:a16="http://schemas.microsoft.com/office/drawing/2014/main" val="10007"/>
                  </a:ext>
                </a:extLst>
              </a:tr>
              <a:tr h="296567">
                <a:tc>
                  <a:txBody>
                    <a:bodyPr/>
                    <a:lstStyle/>
                    <a:p>
                      <a:pPr algn="ctr"/>
                      <a:r>
                        <a:rPr lang="en-US" sz="1400" dirty="0">
                          <a:latin typeface="Calibri" panose="020F0502020204030204" pitchFamily="34" charset="0"/>
                          <a:cs typeface="Calibri" panose="020F0502020204030204" pitchFamily="34" charset="0"/>
                        </a:rPr>
                        <a:t>Algebra</a:t>
                      </a:r>
                      <a:r>
                        <a:rPr lang="en-US" sz="1400" baseline="0" dirty="0">
                          <a:latin typeface="Calibri" panose="020F0502020204030204" pitchFamily="34" charset="0"/>
                          <a:cs typeface="Calibri" panose="020F0502020204030204" pitchFamily="34" charset="0"/>
                        </a:rPr>
                        <a:t> I**</a:t>
                      </a:r>
                      <a:endParaRPr lang="en-US" sz="1400" dirty="0">
                        <a:latin typeface="Calibri" panose="020F0502020204030204" pitchFamily="34" charset="0"/>
                        <a:cs typeface="Calibri" panose="020F0502020204030204" pitchFamily="34" charset="0"/>
                      </a:endParaRPr>
                    </a:p>
                  </a:txBody>
                  <a:tcPr marL="98268" marR="98268" marT="34290" marB="34290">
                    <a:solidFill>
                      <a:schemeClr val="tx2"/>
                    </a:solidFill>
                  </a:tcPr>
                </a:tc>
                <a:tc>
                  <a:txBody>
                    <a:bodyPr/>
                    <a:lstStyle/>
                    <a:p>
                      <a:pPr algn="ctr"/>
                      <a:r>
                        <a:rPr lang="en-US" sz="1600" dirty="0" smtClean="0">
                          <a:latin typeface="Calibri" panose="020F0502020204030204" pitchFamily="34" charset="0"/>
                          <a:cs typeface="Calibri" panose="020F0502020204030204" pitchFamily="34" charset="0"/>
                        </a:rPr>
                        <a:t>108</a:t>
                      </a:r>
                      <a:endParaRPr lang="en-US" sz="1600" dirty="0">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2">
                              <a:lumMod val="75000"/>
                            </a:schemeClr>
                          </a:solidFill>
                          <a:latin typeface="Calibri" panose="020F0502020204030204" pitchFamily="34" charset="0"/>
                          <a:cs typeface="Calibri" panose="020F0502020204030204" pitchFamily="34" charset="0"/>
                        </a:rPr>
                        <a:t>101</a:t>
                      </a:r>
                      <a:endParaRPr lang="en-US" sz="1600" dirty="0">
                        <a:solidFill>
                          <a:schemeClr val="tx2">
                            <a:lumMod val="75000"/>
                          </a:schemeClr>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+7</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extLst>
                  <a:ext uri="{0D108BD9-81ED-4DB2-BD59-A6C34878D82A}">
                    <a16:rowId xmlns="" xmlns:a16="http://schemas.microsoft.com/office/drawing/2014/main" val="10008"/>
                  </a:ext>
                </a:extLst>
              </a:tr>
              <a:tr h="296567">
                <a:tc>
                  <a:txBody>
                    <a:bodyPr/>
                    <a:lstStyle/>
                    <a:p>
                      <a:pPr algn="ctr"/>
                      <a:r>
                        <a:rPr lang="en-US" sz="1400" dirty="0">
                          <a:latin typeface="Calibri" panose="020F0502020204030204" pitchFamily="34" charset="0"/>
                          <a:cs typeface="Calibri" panose="020F0502020204030204" pitchFamily="34" charset="0"/>
                        </a:rPr>
                        <a:t>Algebra II**</a:t>
                      </a:r>
                    </a:p>
                  </a:txBody>
                  <a:tcPr marL="98268" marR="98268" marT="34290" marB="34290">
                    <a:solidFill>
                      <a:schemeClr val="tx2"/>
                    </a:solidFill>
                  </a:tcPr>
                </a:tc>
                <a:tc>
                  <a:txBody>
                    <a:bodyPr/>
                    <a:lstStyle/>
                    <a:p>
                      <a:pPr algn="ctr"/>
                      <a:r>
                        <a:rPr lang="en-US" sz="1600" dirty="0" smtClean="0">
                          <a:latin typeface="Calibri" panose="020F0502020204030204" pitchFamily="34" charset="0"/>
                          <a:cs typeface="Calibri" panose="020F0502020204030204" pitchFamily="34" charset="0"/>
                        </a:rPr>
                        <a:t>26</a:t>
                      </a:r>
                      <a:endParaRPr lang="en-US" sz="1600" dirty="0">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2">
                              <a:lumMod val="75000"/>
                            </a:schemeClr>
                          </a:solidFill>
                          <a:latin typeface="Calibri" panose="020F0502020204030204" pitchFamily="34" charset="0"/>
                          <a:cs typeface="Calibri" panose="020F0502020204030204" pitchFamily="34" charset="0"/>
                        </a:rPr>
                        <a:t>39</a:t>
                      </a:r>
                      <a:endParaRPr lang="en-US" sz="1600" dirty="0">
                        <a:solidFill>
                          <a:schemeClr val="tx2">
                            <a:lumMod val="75000"/>
                          </a:schemeClr>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-13</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extLst>
                  <a:ext uri="{0D108BD9-81ED-4DB2-BD59-A6C34878D82A}">
                    <a16:rowId xmlns="" xmlns:a16="http://schemas.microsoft.com/office/drawing/2014/main" val="10009"/>
                  </a:ext>
                </a:extLst>
              </a:tr>
              <a:tr h="296567">
                <a:tc>
                  <a:txBody>
                    <a:bodyPr/>
                    <a:lstStyle/>
                    <a:p>
                      <a:pPr algn="ctr"/>
                      <a:r>
                        <a:rPr lang="en-US" sz="1400" dirty="0">
                          <a:latin typeface="Calibri" panose="020F0502020204030204" pitchFamily="34" charset="0"/>
                          <a:cs typeface="Calibri" panose="020F0502020204030204" pitchFamily="34" charset="0"/>
                        </a:rPr>
                        <a:t>Geometry**</a:t>
                      </a:r>
                    </a:p>
                  </a:txBody>
                  <a:tcPr marL="98268" marR="98268" marT="34290" marB="34290">
                    <a:solidFill>
                      <a:schemeClr val="tx2"/>
                    </a:solidFill>
                  </a:tcPr>
                </a:tc>
                <a:tc>
                  <a:txBody>
                    <a:bodyPr/>
                    <a:lstStyle/>
                    <a:p>
                      <a:pPr algn="ctr"/>
                      <a:r>
                        <a:rPr lang="en-US" sz="1600" dirty="0" smtClean="0">
                          <a:latin typeface="Calibri" panose="020F0502020204030204" pitchFamily="34" charset="0"/>
                          <a:cs typeface="Calibri" panose="020F0502020204030204" pitchFamily="34" charset="0"/>
                        </a:rPr>
                        <a:t>115</a:t>
                      </a:r>
                      <a:endParaRPr lang="en-US" sz="1600" dirty="0">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2">
                              <a:lumMod val="75000"/>
                            </a:schemeClr>
                          </a:solidFill>
                          <a:latin typeface="Calibri" panose="020F0502020204030204" pitchFamily="34" charset="0"/>
                          <a:cs typeface="Calibri" panose="020F0502020204030204" pitchFamily="34" charset="0"/>
                        </a:rPr>
                        <a:t>89</a:t>
                      </a:r>
                      <a:endParaRPr lang="en-US" sz="1600" dirty="0">
                        <a:solidFill>
                          <a:schemeClr val="tx2">
                            <a:lumMod val="75000"/>
                          </a:schemeClr>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+26</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extLst>
                  <a:ext uri="{0D108BD9-81ED-4DB2-BD59-A6C34878D82A}">
                    <a16:rowId xmlns="" xmlns:a16="http://schemas.microsoft.com/office/drawing/2014/main" val="10010"/>
                  </a:ext>
                </a:extLst>
              </a:tr>
              <a:tr h="296567">
                <a:tc>
                  <a:txBody>
                    <a:bodyPr/>
                    <a:lstStyle/>
                    <a:p>
                      <a:pPr algn="ctr"/>
                      <a:r>
                        <a:rPr lang="en-US" sz="1400" dirty="0">
                          <a:latin typeface="Calibri" panose="020F0502020204030204" pitchFamily="34" charset="0"/>
                          <a:cs typeface="Calibri" panose="020F0502020204030204" pitchFamily="34" charset="0"/>
                        </a:rPr>
                        <a:t>Total</a:t>
                      </a:r>
                    </a:p>
                  </a:txBody>
                  <a:tcPr marL="98268" marR="98268" marT="34290" marB="34290">
                    <a:solidFill>
                      <a:schemeClr val="tx2"/>
                    </a:solidFill>
                  </a:tcPr>
                </a:tc>
                <a:tc>
                  <a:txBody>
                    <a:bodyPr/>
                    <a:lstStyle/>
                    <a:p>
                      <a:pPr algn="ctr"/>
                      <a:r>
                        <a:rPr lang="en-US" sz="1600" dirty="0" smtClean="0">
                          <a:latin typeface="Calibri" panose="020F0502020204030204" pitchFamily="34" charset="0"/>
                          <a:cs typeface="Calibri" panose="020F0502020204030204" pitchFamily="34" charset="0"/>
                        </a:rPr>
                        <a:t>960 (96.9%)</a:t>
                      </a:r>
                      <a:endParaRPr lang="en-US" sz="1600" dirty="0">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2">
                              <a:lumMod val="75000"/>
                            </a:schemeClr>
                          </a:solidFill>
                          <a:latin typeface="Calibri" panose="020F0502020204030204" pitchFamily="34" charset="0"/>
                          <a:cs typeface="Calibri" panose="020F0502020204030204" pitchFamily="34" charset="0"/>
                        </a:rPr>
                        <a:t>953 (98.9%)</a:t>
                      </a:r>
                      <a:endParaRPr lang="en-US" sz="1600" dirty="0">
                        <a:solidFill>
                          <a:schemeClr val="tx2">
                            <a:lumMod val="75000"/>
                          </a:schemeClr>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+7</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extLst>
                  <a:ext uri="{0D108BD9-81ED-4DB2-BD59-A6C34878D82A}">
                    <a16:rowId xmlns="" xmlns:a16="http://schemas.microsoft.com/office/drawing/2014/main" val="10011"/>
                  </a:ext>
                </a:extLst>
              </a:tr>
            </a:tbl>
          </a:graphicData>
        </a:graphic>
      </p:graphicFrame>
      <p:sp>
        <p:nvSpPr>
          <p:cNvPr id="6" name="TextBox 5"/>
          <p:cNvSpPr txBox="1"/>
          <p:nvPr/>
        </p:nvSpPr>
        <p:spPr>
          <a:xfrm>
            <a:off x="506065" y="5667257"/>
            <a:ext cx="7033421" cy="769441"/>
          </a:xfrm>
          <a:prstGeom prst="rect">
            <a:avLst/>
          </a:prstGeom>
          <a:noFill/>
        </p:spPr>
        <p:txBody>
          <a:bodyPr wrap="square" rtlCol="0">
            <a:spAutoFit/>
          </a:bodyPr>
          <a:lstStyle/>
          <a:p>
            <a:r>
              <a:rPr lang="en-US" sz="1100" dirty="0">
                <a:solidFill>
                  <a:srgbClr val="C00000"/>
                </a:solidFill>
              </a:rPr>
              <a:t>*Some students in grade 8 participated in the Algebra I assessment in place of the 8</a:t>
            </a:r>
            <a:r>
              <a:rPr lang="en-US" sz="1100" baseline="30000" dirty="0">
                <a:solidFill>
                  <a:srgbClr val="C00000"/>
                </a:solidFill>
              </a:rPr>
              <a:t>th</a:t>
            </a:r>
            <a:r>
              <a:rPr lang="en-US" sz="1100" dirty="0">
                <a:solidFill>
                  <a:srgbClr val="C00000"/>
                </a:solidFill>
              </a:rPr>
              <a:t> grade Math assessment. Thus, Math 8 outcomes are not representative of grade 8 performance as a whole.</a:t>
            </a:r>
          </a:p>
          <a:p>
            <a:r>
              <a:rPr lang="en-US" sz="1100" dirty="0">
                <a:solidFill>
                  <a:srgbClr val="C00000"/>
                </a:solidFill>
              </a:rPr>
              <a:t>** NJSLA 2018-2019 assessments were optional for 11</a:t>
            </a:r>
            <a:r>
              <a:rPr lang="en-US" sz="1100" baseline="30000" dirty="0">
                <a:solidFill>
                  <a:srgbClr val="C00000"/>
                </a:solidFill>
              </a:rPr>
              <a:t>th</a:t>
            </a:r>
            <a:r>
              <a:rPr lang="en-US" sz="1100" dirty="0">
                <a:solidFill>
                  <a:srgbClr val="C00000"/>
                </a:solidFill>
              </a:rPr>
              <a:t> Grade students</a:t>
            </a:r>
          </a:p>
          <a:p>
            <a:r>
              <a:rPr lang="en-US" sz="1100" dirty="0"/>
              <a:t>Notes: “Students Tested” represents individual valid test scores for Mathematics.</a:t>
            </a:r>
          </a:p>
        </p:txBody>
      </p:sp>
      <p:sp>
        <p:nvSpPr>
          <p:cNvPr id="3" name="Slide Number Placeholder 2"/>
          <p:cNvSpPr>
            <a:spLocks noGrp="1"/>
          </p:cNvSpPr>
          <p:nvPr>
            <p:ph type="sldNum" sz="quarter" idx="12"/>
          </p:nvPr>
        </p:nvSpPr>
        <p:spPr/>
        <p:txBody>
          <a:bodyPr/>
          <a:lstStyle/>
          <a:p>
            <a:fld id="{356A72F1-C897-1647-9CE8-BFFB19418015}" type="slidenum">
              <a:rPr lang="en-US" smtClean="0"/>
              <a:pPr/>
              <a:t>17</a:t>
            </a:fld>
            <a:endParaRPr lang="en-US" dirty="0"/>
          </a:p>
        </p:txBody>
      </p:sp>
    </p:spTree>
    <p:extLst>
      <p:ext uri="{BB962C8B-B14F-4D97-AF65-F5344CB8AC3E}">
        <p14:creationId xmlns:p14="http://schemas.microsoft.com/office/powerpoint/2010/main" val="26856462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337591" y="486461"/>
            <a:ext cx="6472661" cy="826513"/>
          </a:xfrm>
        </p:spPr>
        <p:txBody>
          <a:bodyPr>
            <a:normAutofit fontScale="90000"/>
          </a:bodyPr>
          <a:lstStyle/>
          <a:p>
            <a:r>
              <a:rPr lang="en-US" sz="2000" cap="none" dirty="0">
                <a:solidFill>
                  <a:prstClr val="white"/>
                </a:solidFill>
              </a:rPr>
              <a:t>Comparison of </a:t>
            </a:r>
            <a:r>
              <a:rPr lang="en-US" sz="2000" cap="none" dirty="0">
                <a:solidFill>
                  <a:schemeClr val="tx2">
                    <a:lumMod val="20000"/>
                    <a:lumOff val="80000"/>
                  </a:schemeClr>
                </a:solidFill>
              </a:rPr>
              <a:t>Waldwick’s</a:t>
            </a:r>
            <a:r>
              <a:rPr lang="en-US" sz="2000" cap="none" dirty="0"/>
              <a:t/>
            </a:r>
            <a:br>
              <a:rPr lang="en-US" sz="2000" cap="none" dirty="0"/>
            </a:br>
            <a:r>
              <a:rPr lang="en-US" sz="1800" cap="none" dirty="0">
                <a:solidFill>
                  <a:prstClr val="white"/>
                </a:solidFill>
              </a:rPr>
              <a:t>Spring 2019 NJSLA Administrations</a:t>
            </a:r>
            <a:r>
              <a:rPr lang="en-US" sz="1800" b="1" cap="none" dirty="0">
                <a:solidFill>
                  <a:prstClr val="white"/>
                </a:solidFill>
              </a:rPr>
              <a:t/>
            </a:r>
            <a:br>
              <a:rPr lang="en-US" sz="1800" b="1" cap="none" dirty="0">
                <a:solidFill>
                  <a:prstClr val="white"/>
                </a:solidFill>
              </a:rPr>
            </a:br>
            <a:r>
              <a:rPr lang="en-US" sz="1800" b="1" cap="none" dirty="0">
                <a:solidFill>
                  <a:prstClr val="white"/>
                </a:solidFill>
              </a:rPr>
              <a:t>Mathematics to New Jersey - Percentages for 2019</a:t>
            </a:r>
            <a:endParaRPr lang="en-US" sz="1800" b="1" cap="none"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3814545"/>
              </p:ext>
            </p:extLst>
          </p:nvPr>
        </p:nvGraphicFramePr>
        <p:xfrm>
          <a:off x="262467" y="1798825"/>
          <a:ext cx="8698653" cy="3909249"/>
        </p:xfrm>
        <a:graphic>
          <a:graphicData uri="http://schemas.openxmlformats.org/drawingml/2006/table">
            <a:tbl>
              <a:tblPr firstRow="1" bandRow="1">
                <a:tableStyleId>{5C22544A-7EE6-4342-B048-85BDC9FD1C3A}</a:tableStyleId>
              </a:tblPr>
              <a:tblGrid>
                <a:gridCol w="873606">
                  <a:extLst>
                    <a:ext uri="{9D8B030D-6E8A-4147-A177-3AD203B41FA5}">
                      <a16:colId xmlns="" xmlns:a16="http://schemas.microsoft.com/office/drawing/2014/main" val="20000"/>
                    </a:ext>
                  </a:extLst>
                </a:gridCol>
                <a:gridCol w="839376">
                  <a:extLst>
                    <a:ext uri="{9D8B030D-6E8A-4147-A177-3AD203B41FA5}">
                      <a16:colId xmlns="" xmlns:a16="http://schemas.microsoft.com/office/drawing/2014/main" val="20001"/>
                    </a:ext>
                  </a:extLst>
                </a:gridCol>
                <a:gridCol w="694599">
                  <a:extLst>
                    <a:ext uri="{9D8B030D-6E8A-4147-A177-3AD203B41FA5}">
                      <a16:colId xmlns="" xmlns:a16="http://schemas.microsoft.com/office/drawing/2014/main" val="20002"/>
                    </a:ext>
                  </a:extLst>
                </a:gridCol>
                <a:gridCol w="786384">
                  <a:extLst>
                    <a:ext uri="{9D8B030D-6E8A-4147-A177-3AD203B41FA5}">
                      <a16:colId xmlns="" xmlns:a16="http://schemas.microsoft.com/office/drawing/2014/main" val="20003"/>
                    </a:ext>
                  </a:extLst>
                </a:gridCol>
                <a:gridCol w="786384">
                  <a:extLst>
                    <a:ext uri="{9D8B030D-6E8A-4147-A177-3AD203B41FA5}">
                      <a16:colId xmlns="" xmlns:a16="http://schemas.microsoft.com/office/drawing/2014/main" val="20004"/>
                    </a:ext>
                  </a:extLst>
                </a:gridCol>
                <a:gridCol w="786384">
                  <a:extLst>
                    <a:ext uri="{9D8B030D-6E8A-4147-A177-3AD203B41FA5}">
                      <a16:colId xmlns="" xmlns:a16="http://schemas.microsoft.com/office/drawing/2014/main" val="20005"/>
                    </a:ext>
                  </a:extLst>
                </a:gridCol>
                <a:gridCol w="786384">
                  <a:extLst>
                    <a:ext uri="{9D8B030D-6E8A-4147-A177-3AD203B41FA5}">
                      <a16:colId xmlns="" xmlns:a16="http://schemas.microsoft.com/office/drawing/2014/main" val="20006"/>
                    </a:ext>
                  </a:extLst>
                </a:gridCol>
                <a:gridCol w="786384">
                  <a:extLst>
                    <a:ext uri="{9D8B030D-6E8A-4147-A177-3AD203B41FA5}">
                      <a16:colId xmlns="" xmlns:a16="http://schemas.microsoft.com/office/drawing/2014/main" val="20007"/>
                    </a:ext>
                  </a:extLst>
                </a:gridCol>
                <a:gridCol w="786384">
                  <a:extLst>
                    <a:ext uri="{9D8B030D-6E8A-4147-A177-3AD203B41FA5}">
                      <a16:colId xmlns="" xmlns:a16="http://schemas.microsoft.com/office/drawing/2014/main" val="549490092"/>
                    </a:ext>
                  </a:extLst>
                </a:gridCol>
                <a:gridCol w="786384">
                  <a:extLst>
                    <a:ext uri="{9D8B030D-6E8A-4147-A177-3AD203B41FA5}">
                      <a16:colId xmlns="" xmlns:a16="http://schemas.microsoft.com/office/drawing/2014/main" val="20009"/>
                    </a:ext>
                  </a:extLst>
                </a:gridCol>
                <a:gridCol w="786384">
                  <a:extLst>
                    <a:ext uri="{9D8B030D-6E8A-4147-A177-3AD203B41FA5}">
                      <a16:colId xmlns="" xmlns:a16="http://schemas.microsoft.com/office/drawing/2014/main" val="20010"/>
                    </a:ext>
                  </a:extLst>
                </a:gridCol>
              </a:tblGrid>
              <a:tr h="604813">
                <a:tc>
                  <a:txBody>
                    <a:bodyPr/>
                    <a:lstStyle/>
                    <a:p>
                      <a:pPr algn="ctr"/>
                      <a:r>
                        <a:rPr lang="en-US" sz="1400" b="1" dirty="0">
                          <a:solidFill>
                            <a:schemeClr val="bg1"/>
                          </a:solidFill>
                          <a:latin typeface="+mj-lt"/>
                        </a:rPr>
                        <a:t>Grade</a:t>
                      </a:r>
                    </a:p>
                  </a:txBody>
                  <a:tcPr marL="68580" marR="68580" marT="34290" marB="34290">
                    <a:solidFill>
                      <a:schemeClr val="tx2"/>
                    </a:solidFill>
                  </a:tcPr>
                </a:tc>
                <a:tc>
                  <a:txBody>
                    <a:bodyPr/>
                    <a:lstStyle/>
                    <a:p>
                      <a:pPr algn="ctr"/>
                      <a:r>
                        <a:rPr lang="en-US" sz="1400" dirty="0">
                          <a:solidFill>
                            <a:schemeClr val="bg1"/>
                          </a:solidFill>
                          <a:latin typeface="+mj-lt"/>
                        </a:rPr>
                        <a:t>Level 1, District</a:t>
                      </a:r>
                    </a:p>
                  </a:txBody>
                  <a:tcPr marL="68580" marR="68580" marT="34290" marB="34290">
                    <a:solidFill>
                      <a:schemeClr val="tx2"/>
                    </a:solidFill>
                  </a:tcPr>
                </a:tc>
                <a:tc>
                  <a:txBody>
                    <a:bodyPr/>
                    <a:lstStyle/>
                    <a:p>
                      <a:pPr algn="ctr"/>
                      <a:r>
                        <a:rPr lang="en-US" sz="1400" b="1" dirty="0">
                          <a:solidFill>
                            <a:schemeClr val="bg1"/>
                          </a:solidFill>
                          <a:latin typeface="+mj-lt"/>
                        </a:rPr>
                        <a:t>Level 1, State</a:t>
                      </a:r>
                    </a:p>
                  </a:txBody>
                  <a:tcPr marL="68580" marR="68580" marT="34290" marB="34290">
                    <a:solidFill>
                      <a:schemeClr val="tx2"/>
                    </a:solidFill>
                  </a:tcPr>
                </a:tc>
                <a:tc>
                  <a:txBody>
                    <a:bodyPr/>
                    <a:lstStyle/>
                    <a:p>
                      <a:pPr algn="ctr"/>
                      <a:r>
                        <a:rPr lang="en-US" sz="1400" dirty="0">
                          <a:solidFill>
                            <a:schemeClr val="bg1"/>
                          </a:solidFill>
                          <a:latin typeface="+mj-lt"/>
                        </a:rPr>
                        <a:t>Level 2, District</a:t>
                      </a:r>
                    </a:p>
                  </a:txBody>
                  <a:tcPr marL="68580" marR="68580" marT="34290" marB="34290">
                    <a:solidFill>
                      <a:schemeClr val="tx2"/>
                    </a:solidFill>
                  </a:tcPr>
                </a:tc>
                <a:tc>
                  <a:txBody>
                    <a:bodyPr/>
                    <a:lstStyle/>
                    <a:p>
                      <a:pPr algn="ctr"/>
                      <a:r>
                        <a:rPr lang="en-US" sz="1400" b="1" dirty="0">
                          <a:solidFill>
                            <a:schemeClr val="bg1"/>
                          </a:solidFill>
                          <a:latin typeface="+mj-lt"/>
                        </a:rPr>
                        <a:t>Level 2, State</a:t>
                      </a:r>
                    </a:p>
                  </a:txBody>
                  <a:tcPr marL="68580" marR="68580" marT="34290" marB="34290">
                    <a:solidFill>
                      <a:schemeClr val="tx2"/>
                    </a:solidFill>
                  </a:tcPr>
                </a:tc>
                <a:tc>
                  <a:txBody>
                    <a:bodyPr/>
                    <a:lstStyle/>
                    <a:p>
                      <a:pPr algn="ctr"/>
                      <a:r>
                        <a:rPr lang="en-US" sz="1400" dirty="0">
                          <a:solidFill>
                            <a:schemeClr val="bg1"/>
                          </a:solidFill>
                          <a:latin typeface="+mj-lt"/>
                        </a:rPr>
                        <a:t>Level 3, District</a:t>
                      </a:r>
                    </a:p>
                  </a:txBody>
                  <a:tcPr marL="68580" marR="68580" marT="34290" marB="34290">
                    <a:solidFill>
                      <a:schemeClr val="tx2"/>
                    </a:solidFill>
                  </a:tcPr>
                </a:tc>
                <a:tc>
                  <a:txBody>
                    <a:bodyPr/>
                    <a:lstStyle/>
                    <a:p>
                      <a:pPr algn="ctr"/>
                      <a:r>
                        <a:rPr lang="en-US" sz="1400" b="1" dirty="0">
                          <a:solidFill>
                            <a:schemeClr val="bg1"/>
                          </a:solidFill>
                          <a:latin typeface="+mj-lt"/>
                        </a:rPr>
                        <a:t>Level 3, State</a:t>
                      </a:r>
                    </a:p>
                  </a:txBody>
                  <a:tcPr marL="68580" marR="68580" marT="34290" marB="34290">
                    <a:solidFill>
                      <a:schemeClr val="tx2"/>
                    </a:solidFill>
                  </a:tcPr>
                </a:tc>
                <a:tc>
                  <a:txBody>
                    <a:bodyPr/>
                    <a:lstStyle/>
                    <a:p>
                      <a:pPr algn="ctr"/>
                      <a:r>
                        <a:rPr lang="en-US" sz="1400" dirty="0">
                          <a:solidFill>
                            <a:schemeClr val="bg1"/>
                          </a:solidFill>
                          <a:latin typeface="+mj-lt"/>
                        </a:rPr>
                        <a:t>Level 4, District</a:t>
                      </a:r>
                    </a:p>
                  </a:txBody>
                  <a:tcPr marL="68580" marR="68580" marT="34290" marB="34290">
                    <a:solidFill>
                      <a:schemeClr val="tx2"/>
                    </a:solidFill>
                  </a:tcPr>
                </a:tc>
                <a:tc>
                  <a:txBody>
                    <a:bodyPr/>
                    <a:lstStyle/>
                    <a:p>
                      <a:pPr algn="ctr"/>
                      <a:r>
                        <a:rPr lang="en-US" sz="1400" dirty="0">
                          <a:solidFill>
                            <a:schemeClr val="bg1"/>
                          </a:solidFill>
                          <a:latin typeface="+mj-lt"/>
                        </a:rPr>
                        <a:t>Level 4, State</a:t>
                      </a:r>
                    </a:p>
                  </a:txBody>
                  <a:tcPr marL="68580" marR="68580" marT="34290" marB="34290">
                    <a:solidFill>
                      <a:schemeClr val="tx2"/>
                    </a:solidFill>
                  </a:tcPr>
                </a:tc>
                <a:tc>
                  <a:txBody>
                    <a:bodyPr/>
                    <a:lstStyle/>
                    <a:p>
                      <a:pPr algn="ctr"/>
                      <a:r>
                        <a:rPr lang="en-US" sz="1400" dirty="0">
                          <a:solidFill>
                            <a:schemeClr val="bg1"/>
                          </a:solidFill>
                          <a:latin typeface="+mj-lt"/>
                        </a:rPr>
                        <a:t>Level 5, District</a:t>
                      </a:r>
                    </a:p>
                  </a:txBody>
                  <a:tcPr marL="68580" marR="68580" marT="34290" marB="34290">
                    <a:solidFill>
                      <a:schemeClr val="tx2"/>
                    </a:solidFill>
                  </a:tcPr>
                </a:tc>
                <a:tc>
                  <a:txBody>
                    <a:bodyPr/>
                    <a:lstStyle/>
                    <a:p>
                      <a:pPr algn="ctr"/>
                      <a:r>
                        <a:rPr lang="en-US" sz="1400" b="1" dirty="0">
                          <a:solidFill>
                            <a:schemeClr val="bg1"/>
                          </a:solidFill>
                          <a:latin typeface="+mj-lt"/>
                        </a:rPr>
                        <a:t>Level 5, State</a:t>
                      </a:r>
                    </a:p>
                  </a:txBody>
                  <a:tcPr marL="68580" marR="68580" marT="34290" marB="34290">
                    <a:solidFill>
                      <a:schemeClr val="tx2"/>
                    </a:solidFill>
                  </a:tcPr>
                </a:tc>
                <a:extLst>
                  <a:ext uri="{0D108BD9-81ED-4DB2-BD59-A6C34878D82A}">
                    <a16:rowId xmlns="" xmlns:a16="http://schemas.microsoft.com/office/drawing/2014/main" val="10001"/>
                  </a:ext>
                </a:extLst>
              </a:tr>
              <a:tr h="374672">
                <a:tc>
                  <a:txBody>
                    <a:bodyPr/>
                    <a:lstStyle/>
                    <a:p>
                      <a:pPr algn="ctr"/>
                      <a:r>
                        <a:rPr lang="en-US" sz="1200" b="1" dirty="0">
                          <a:solidFill>
                            <a:schemeClr val="bg1"/>
                          </a:solidFill>
                          <a:latin typeface="+mj-lt"/>
                          <a:cs typeface="Calibri" panose="020F0502020204030204" pitchFamily="34" charset="0"/>
                        </a:rPr>
                        <a:t>3</a:t>
                      </a:r>
                    </a:p>
                  </a:txBody>
                  <a:tcPr marL="98268" marR="98268" marT="34290" marB="34290">
                    <a:solidFill>
                      <a:schemeClr val="tx2"/>
                    </a:solidFill>
                  </a:tcPr>
                </a:tc>
                <a:tc>
                  <a:txBody>
                    <a:bodyPr/>
                    <a:lstStyle/>
                    <a:p>
                      <a:pPr algn="ctr"/>
                      <a:r>
                        <a:rPr lang="en-US" sz="1200" dirty="0" smtClean="0">
                          <a:solidFill>
                            <a:schemeClr val="tx2">
                              <a:lumMod val="75000"/>
                            </a:schemeClr>
                          </a:solidFill>
                          <a:latin typeface="+mj-lt"/>
                        </a:rPr>
                        <a:t>0.8%</a:t>
                      </a:r>
                      <a:endParaRPr lang="en-US" sz="1200" dirty="0">
                        <a:solidFill>
                          <a:schemeClr val="tx2">
                            <a:lumMod val="75000"/>
                          </a:schemeClr>
                        </a:solidFill>
                        <a:latin typeface="+mj-lt"/>
                      </a:endParaRPr>
                    </a:p>
                  </a:txBody>
                  <a:tcPr marL="68580" marR="68580" marT="34290" marB="34290"/>
                </a:tc>
                <a:tc>
                  <a:txBody>
                    <a:bodyPr/>
                    <a:lstStyle/>
                    <a:p>
                      <a:pPr algn="ctr"/>
                      <a:r>
                        <a:rPr lang="en-US" sz="1200" b="1" dirty="0">
                          <a:solidFill>
                            <a:schemeClr val="tx1"/>
                          </a:solidFill>
                          <a:latin typeface="+mj-lt"/>
                        </a:rPr>
                        <a:t>8.0</a:t>
                      </a:r>
                    </a:p>
                  </a:txBody>
                  <a:tcPr marL="68580" marR="68580" marT="34290" marB="34290"/>
                </a:tc>
                <a:tc>
                  <a:txBody>
                    <a:bodyPr/>
                    <a:lstStyle/>
                    <a:p>
                      <a:pPr algn="ctr"/>
                      <a:r>
                        <a:rPr lang="en-US" sz="1200" dirty="0" smtClean="0">
                          <a:solidFill>
                            <a:schemeClr val="tx2">
                              <a:lumMod val="75000"/>
                            </a:schemeClr>
                          </a:solidFill>
                          <a:latin typeface="+mj-lt"/>
                        </a:rPr>
                        <a:t>4.1%</a:t>
                      </a:r>
                      <a:endParaRPr lang="en-US" sz="1200" dirty="0">
                        <a:solidFill>
                          <a:schemeClr val="tx2">
                            <a:lumMod val="75000"/>
                          </a:schemeClr>
                        </a:solidFill>
                        <a:latin typeface="+mj-lt"/>
                      </a:endParaRPr>
                    </a:p>
                  </a:txBody>
                  <a:tcPr marL="68580" marR="68580" marT="34290" marB="34290"/>
                </a:tc>
                <a:tc>
                  <a:txBody>
                    <a:bodyPr/>
                    <a:lstStyle/>
                    <a:p>
                      <a:pPr algn="ctr"/>
                      <a:r>
                        <a:rPr lang="en-US" sz="1200" b="1" dirty="0">
                          <a:solidFill>
                            <a:schemeClr val="tx1"/>
                          </a:solidFill>
                          <a:latin typeface="+mj-lt"/>
                        </a:rPr>
                        <a:t>13.9</a:t>
                      </a:r>
                    </a:p>
                  </a:txBody>
                  <a:tcPr marL="68580" marR="68580" marT="34290" marB="34290"/>
                </a:tc>
                <a:tc>
                  <a:txBody>
                    <a:bodyPr/>
                    <a:lstStyle/>
                    <a:p>
                      <a:pPr algn="ctr"/>
                      <a:r>
                        <a:rPr lang="en-US" sz="1200" dirty="0" smtClean="0">
                          <a:solidFill>
                            <a:schemeClr val="tx2">
                              <a:lumMod val="75000"/>
                            </a:schemeClr>
                          </a:solidFill>
                          <a:latin typeface="+mj-lt"/>
                        </a:rPr>
                        <a:t>12.4%</a:t>
                      </a:r>
                      <a:endParaRPr lang="en-US" sz="1200" dirty="0">
                        <a:solidFill>
                          <a:schemeClr val="tx2">
                            <a:lumMod val="75000"/>
                          </a:schemeClr>
                        </a:solidFill>
                        <a:latin typeface="+mj-lt"/>
                      </a:endParaRPr>
                    </a:p>
                  </a:txBody>
                  <a:tcPr marL="68580" marR="68580" marT="34290" marB="34290"/>
                </a:tc>
                <a:tc>
                  <a:txBody>
                    <a:bodyPr/>
                    <a:lstStyle/>
                    <a:p>
                      <a:pPr algn="ctr"/>
                      <a:r>
                        <a:rPr lang="en-US" sz="1200" b="1" dirty="0">
                          <a:solidFill>
                            <a:schemeClr val="tx1"/>
                          </a:solidFill>
                          <a:latin typeface="+mj-lt"/>
                        </a:rPr>
                        <a:t>23.0</a:t>
                      </a:r>
                    </a:p>
                  </a:txBody>
                  <a:tcPr marL="68580" marR="68580" marT="34290" marB="34290"/>
                </a:tc>
                <a:tc>
                  <a:txBody>
                    <a:bodyPr/>
                    <a:lstStyle/>
                    <a:p>
                      <a:pPr algn="ctr"/>
                      <a:r>
                        <a:rPr lang="en-US" sz="1200" dirty="0" smtClean="0">
                          <a:solidFill>
                            <a:schemeClr val="tx2">
                              <a:lumMod val="75000"/>
                            </a:schemeClr>
                          </a:solidFill>
                          <a:latin typeface="+mj-lt"/>
                        </a:rPr>
                        <a:t>51.2%</a:t>
                      </a:r>
                      <a:endParaRPr lang="en-US" sz="1200" dirty="0">
                        <a:solidFill>
                          <a:schemeClr val="tx2">
                            <a:lumMod val="75000"/>
                          </a:schemeClr>
                        </a:solidFill>
                        <a:latin typeface="+mj-lt"/>
                      </a:endParaRPr>
                    </a:p>
                  </a:txBody>
                  <a:tcPr marL="68580" marR="68580" marT="34290" marB="34290"/>
                </a:tc>
                <a:tc>
                  <a:txBody>
                    <a:bodyPr/>
                    <a:lstStyle/>
                    <a:p>
                      <a:pPr algn="ctr"/>
                      <a:r>
                        <a:rPr lang="en-US" sz="1200" b="1" dirty="0">
                          <a:solidFill>
                            <a:schemeClr val="tx1"/>
                          </a:solidFill>
                          <a:latin typeface="+mj-lt"/>
                        </a:rPr>
                        <a:t>41.2</a:t>
                      </a:r>
                    </a:p>
                  </a:txBody>
                  <a:tcPr marL="68580" marR="68580" marT="34290" marB="34290"/>
                </a:tc>
                <a:tc>
                  <a:txBody>
                    <a:bodyPr/>
                    <a:lstStyle/>
                    <a:p>
                      <a:pPr algn="ctr"/>
                      <a:r>
                        <a:rPr lang="en-US" sz="1200" dirty="0" smtClean="0">
                          <a:solidFill>
                            <a:schemeClr val="tx2">
                              <a:lumMod val="75000"/>
                            </a:schemeClr>
                          </a:solidFill>
                          <a:latin typeface="+mj-lt"/>
                        </a:rPr>
                        <a:t>31.4%</a:t>
                      </a:r>
                      <a:endParaRPr lang="en-US" sz="1200" dirty="0">
                        <a:solidFill>
                          <a:schemeClr val="tx2">
                            <a:lumMod val="75000"/>
                          </a:schemeClr>
                        </a:solidFill>
                        <a:latin typeface="+mj-lt"/>
                      </a:endParaRPr>
                    </a:p>
                  </a:txBody>
                  <a:tcPr marL="68580" marR="68580" marT="34290" marB="34290">
                    <a:lnR w="19050" cap="flat" cmpd="sng" algn="ctr">
                      <a:solidFill>
                        <a:schemeClr val="bg1"/>
                      </a:solidFill>
                      <a:prstDash val="solid"/>
                      <a:round/>
                      <a:headEnd type="none" w="med" len="med"/>
                      <a:tailEnd type="none" w="med" len="med"/>
                    </a:lnR>
                  </a:tcPr>
                </a:tc>
                <a:tc>
                  <a:txBody>
                    <a:bodyPr/>
                    <a:lstStyle/>
                    <a:p>
                      <a:pPr algn="ctr"/>
                      <a:r>
                        <a:rPr lang="en-US" sz="1200" b="1" dirty="0">
                          <a:solidFill>
                            <a:schemeClr val="tx1"/>
                          </a:solidFill>
                          <a:latin typeface="+mj-lt"/>
                        </a:rPr>
                        <a:t>13.9</a:t>
                      </a:r>
                    </a:p>
                  </a:txBody>
                  <a:tcPr marL="68580" marR="68580" marT="34290" marB="3429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tcPr>
                </a:tc>
                <a:extLst>
                  <a:ext uri="{0D108BD9-81ED-4DB2-BD59-A6C34878D82A}">
                    <a16:rowId xmlns="" xmlns:a16="http://schemas.microsoft.com/office/drawing/2014/main" val="10003"/>
                  </a:ext>
                </a:extLst>
              </a:tr>
              <a:tr h="374672">
                <a:tc>
                  <a:txBody>
                    <a:bodyPr/>
                    <a:lstStyle/>
                    <a:p>
                      <a:pPr algn="ctr"/>
                      <a:r>
                        <a:rPr lang="en-US" sz="1200" b="1" dirty="0">
                          <a:solidFill>
                            <a:schemeClr val="bg1"/>
                          </a:solidFill>
                          <a:latin typeface="+mj-lt"/>
                          <a:cs typeface="Calibri" panose="020F0502020204030204" pitchFamily="34" charset="0"/>
                        </a:rPr>
                        <a:t>4</a:t>
                      </a:r>
                    </a:p>
                  </a:txBody>
                  <a:tcPr marL="98268" marR="98268" marT="34290" marB="34290">
                    <a:solidFill>
                      <a:schemeClr val="tx2"/>
                    </a:solidFill>
                  </a:tcPr>
                </a:tc>
                <a:tc>
                  <a:txBody>
                    <a:bodyPr/>
                    <a:lstStyle/>
                    <a:p>
                      <a:pPr algn="ctr"/>
                      <a:r>
                        <a:rPr lang="en-US" sz="1200" dirty="0" smtClean="0">
                          <a:solidFill>
                            <a:schemeClr val="tx2">
                              <a:lumMod val="75000"/>
                            </a:schemeClr>
                          </a:solidFill>
                          <a:latin typeface="+mj-lt"/>
                        </a:rPr>
                        <a:t>3.9%</a:t>
                      </a:r>
                      <a:endParaRPr lang="en-US" sz="1200" dirty="0">
                        <a:solidFill>
                          <a:schemeClr val="tx2">
                            <a:lumMod val="75000"/>
                          </a:schemeClr>
                        </a:solidFill>
                        <a:latin typeface="+mj-lt"/>
                      </a:endParaRPr>
                    </a:p>
                  </a:txBody>
                  <a:tcPr marL="68580" marR="68580" marT="34290" marB="34290"/>
                </a:tc>
                <a:tc>
                  <a:txBody>
                    <a:bodyPr/>
                    <a:lstStyle/>
                    <a:p>
                      <a:pPr algn="ctr"/>
                      <a:r>
                        <a:rPr lang="en-US" sz="1200" b="1" dirty="0">
                          <a:solidFill>
                            <a:schemeClr val="tx1"/>
                          </a:solidFill>
                          <a:latin typeface="+mj-lt"/>
                        </a:rPr>
                        <a:t>8.6</a:t>
                      </a:r>
                    </a:p>
                  </a:txBody>
                  <a:tcPr marL="68580" marR="68580" marT="34290" marB="34290"/>
                </a:tc>
                <a:tc>
                  <a:txBody>
                    <a:bodyPr/>
                    <a:lstStyle/>
                    <a:p>
                      <a:pPr algn="ctr"/>
                      <a:r>
                        <a:rPr lang="en-US" sz="1200" dirty="0" smtClean="0">
                          <a:solidFill>
                            <a:schemeClr val="tx2">
                              <a:lumMod val="75000"/>
                            </a:schemeClr>
                          </a:solidFill>
                          <a:latin typeface="+mj-lt"/>
                        </a:rPr>
                        <a:t>9.3%</a:t>
                      </a:r>
                      <a:endParaRPr lang="en-US" sz="1200" dirty="0">
                        <a:solidFill>
                          <a:schemeClr val="tx2">
                            <a:lumMod val="75000"/>
                          </a:schemeClr>
                        </a:solidFill>
                        <a:latin typeface="+mj-lt"/>
                      </a:endParaRPr>
                    </a:p>
                  </a:txBody>
                  <a:tcPr marL="68580" marR="68580" marT="34290" marB="34290"/>
                </a:tc>
                <a:tc>
                  <a:txBody>
                    <a:bodyPr/>
                    <a:lstStyle/>
                    <a:p>
                      <a:pPr algn="ctr"/>
                      <a:r>
                        <a:rPr lang="en-US" sz="1200" b="1" dirty="0">
                          <a:solidFill>
                            <a:schemeClr val="tx1"/>
                          </a:solidFill>
                          <a:latin typeface="+mj-lt"/>
                        </a:rPr>
                        <a:t>14.7</a:t>
                      </a:r>
                    </a:p>
                  </a:txBody>
                  <a:tcPr marL="68580" marR="68580" marT="34290" marB="34290"/>
                </a:tc>
                <a:tc>
                  <a:txBody>
                    <a:bodyPr/>
                    <a:lstStyle/>
                    <a:p>
                      <a:pPr algn="ctr"/>
                      <a:r>
                        <a:rPr lang="en-US" sz="1200" dirty="0" smtClean="0">
                          <a:solidFill>
                            <a:schemeClr val="tx2">
                              <a:lumMod val="75000"/>
                            </a:schemeClr>
                          </a:solidFill>
                          <a:latin typeface="+mj-lt"/>
                        </a:rPr>
                        <a:t>20.2%</a:t>
                      </a:r>
                      <a:endParaRPr lang="en-US" sz="1200" dirty="0">
                        <a:solidFill>
                          <a:schemeClr val="tx2">
                            <a:lumMod val="75000"/>
                          </a:schemeClr>
                        </a:solidFill>
                        <a:latin typeface="+mj-lt"/>
                      </a:endParaRPr>
                    </a:p>
                  </a:txBody>
                  <a:tcPr marL="68580" marR="68580" marT="34290" marB="34290"/>
                </a:tc>
                <a:tc>
                  <a:txBody>
                    <a:bodyPr/>
                    <a:lstStyle/>
                    <a:p>
                      <a:pPr algn="ctr"/>
                      <a:r>
                        <a:rPr lang="en-US" sz="1200" b="1" dirty="0">
                          <a:solidFill>
                            <a:schemeClr val="tx1"/>
                          </a:solidFill>
                          <a:latin typeface="+mj-lt"/>
                        </a:rPr>
                        <a:t>25.7</a:t>
                      </a:r>
                    </a:p>
                  </a:txBody>
                  <a:tcPr marL="68580" marR="68580" marT="34290" marB="34290"/>
                </a:tc>
                <a:tc>
                  <a:txBody>
                    <a:bodyPr/>
                    <a:lstStyle/>
                    <a:p>
                      <a:pPr algn="ctr"/>
                      <a:r>
                        <a:rPr lang="en-US" sz="1200" dirty="0" smtClean="0">
                          <a:solidFill>
                            <a:schemeClr val="tx2">
                              <a:lumMod val="75000"/>
                            </a:schemeClr>
                          </a:solidFill>
                          <a:latin typeface="+mj-lt"/>
                        </a:rPr>
                        <a:t>54.3%</a:t>
                      </a:r>
                      <a:endParaRPr lang="en-US" sz="1200" dirty="0">
                        <a:solidFill>
                          <a:schemeClr val="tx2">
                            <a:lumMod val="75000"/>
                          </a:schemeClr>
                        </a:solidFill>
                        <a:latin typeface="+mj-lt"/>
                      </a:endParaRPr>
                    </a:p>
                  </a:txBody>
                  <a:tcPr marL="68580" marR="68580" marT="34290" marB="34290"/>
                </a:tc>
                <a:tc>
                  <a:txBody>
                    <a:bodyPr/>
                    <a:lstStyle/>
                    <a:p>
                      <a:pPr algn="ctr"/>
                      <a:r>
                        <a:rPr lang="en-US" sz="1200" b="1" dirty="0">
                          <a:solidFill>
                            <a:schemeClr val="tx1"/>
                          </a:solidFill>
                          <a:latin typeface="+mj-lt"/>
                        </a:rPr>
                        <a:t>43.3</a:t>
                      </a:r>
                    </a:p>
                  </a:txBody>
                  <a:tcPr marL="68580" marR="68580" marT="34290" marB="34290"/>
                </a:tc>
                <a:tc>
                  <a:txBody>
                    <a:bodyPr/>
                    <a:lstStyle/>
                    <a:p>
                      <a:pPr algn="ctr"/>
                      <a:r>
                        <a:rPr lang="en-US" sz="1200" dirty="0" smtClean="0">
                          <a:solidFill>
                            <a:schemeClr val="tx2">
                              <a:lumMod val="75000"/>
                            </a:schemeClr>
                          </a:solidFill>
                          <a:latin typeface="+mj-lt"/>
                        </a:rPr>
                        <a:t>12.4%</a:t>
                      </a:r>
                      <a:endParaRPr lang="en-US" sz="1200" dirty="0">
                        <a:solidFill>
                          <a:schemeClr val="tx2">
                            <a:lumMod val="75000"/>
                          </a:schemeClr>
                        </a:solidFill>
                        <a:latin typeface="+mj-lt"/>
                      </a:endParaRPr>
                    </a:p>
                  </a:txBody>
                  <a:tcPr marL="68580" marR="68580" marT="34290" marB="34290">
                    <a:lnR w="19050" cap="flat" cmpd="sng" algn="ctr">
                      <a:solidFill>
                        <a:schemeClr val="bg1"/>
                      </a:solidFill>
                      <a:prstDash val="solid"/>
                      <a:round/>
                      <a:headEnd type="none" w="med" len="med"/>
                      <a:tailEnd type="none" w="med" len="med"/>
                    </a:lnR>
                  </a:tcPr>
                </a:tc>
                <a:tc>
                  <a:txBody>
                    <a:bodyPr/>
                    <a:lstStyle/>
                    <a:p>
                      <a:pPr algn="ctr"/>
                      <a:r>
                        <a:rPr lang="en-US" sz="1200" b="1" dirty="0">
                          <a:solidFill>
                            <a:schemeClr val="tx1"/>
                          </a:solidFill>
                          <a:latin typeface="+mj-lt"/>
                        </a:rPr>
                        <a:t>7.7</a:t>
                      </a:r>
                    </a:p>
                  </a:txBody>
                  <a:tcPr marL="68580" marR="68580" marT="34290" marB="3429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 xmlns:a16="http://schemas.microsoft.com/office/drawing/2014/main" val="10004"/>
                  </a:ext>
                </a:extLst>
              </a:tr>
              <a:tr h="374672">
                <a:tc>
                  <a:txBody>
                    <a:bodyPr/>
                    <a:lstStyle/>
                    <a:p>
                      <a:pPr algn="ctr"/>
                      <a:r>
                        <a:rPr lang="en-US" sz="1200" b="1" dirty="0">
                          <a:solidFill>
                            <a:schemeClr val="bg1"/>
                          </a:solidFill>
                          <a:latin typeface="+mj-lt"/>
                          <a:cs typeface="Calibri" panose="020F0502020204030204" pitchFamily="34" charset="0"/>
                        </a:rPr>
                        <a:t>5</a:t>
                      </a:r>
                    </a:p>
                  </a:txBody>
                  <a:tcPr marL="98268" marR="98268" marT="34290" marB="34290">
                    <a:solidFill>
                      <a:schemeClr val="tx2"/>
                    </a:solidFill>
                  </a:tcPr>
                </a:tc>
                <a:tc>
                  <a:txBody>
                    <a:bodyPr/>
                    <a:lstStyle/>
                    <a:p>
                      <a:pPr algn="ctr"/>
                      <a:r>
                        <a:rPr lang="en-US" sz="1200" dirty="0" smtClean="0">
                          <a:solidFill>
                            <a:schemeClr val="tx2">
                              <a:lumMod val="75000"/>
                            </a:schemeClr>
                          </a:solidFill>
                          <a:latin typeface="+mj-lt"/>
                        </a:rPr>
                        <a:t>5.8%</a:t>
                      </a:r>
                      <a:endParaRPr lang="en-US" sz="1200" dirty="0">
                        <a:solidFill>
                          <a:schemeClr val="tx2">
                            <a:lumMod val="75000"/>
                          </a:schemeClr>
                        </a:solidFill>
                        <a:latin typeface="+mj-lt"/>
                      </a:endParaRPr>
                    </a:p>
                  </a:txBody>
                  <a:tcPr marL="68580" marR="68580" marT="34290" marB="34290"/>
                </a:tc>
                <a:tc>
                  <a:txBody>
                    <a:bodyPr/>
                    <a:lstStyle/>
                    <a:p>
                      <a:pPr algn="ctr"/>
                      <a:r>
                        <a:rPr lang="en-US" sz="1200" b="1" dirty="0">
                          <a:solidFill>
                            <a:schemeClr val="tx1"/>
                          </a:solidFill>
                          <a:latin typeface="+mj-lt"/>
                        </a:rPr>
                        <a:t>6.4</a:t>
                      </a:r>
                    </a:p>
                  </a:txBody>
                  <a:tcPr marL="68580" marR="68580" marT="34290" marB="34290"/>
                </a:tc>
                <a:tc>
                  <a:txBody>
                    <a:bodyPr/>
                    <a:lstStyle/>
                    <a:p>
                      <a:pPr algn="ctr"/>
                      <a:r>
                        <a:rPr lang="en-US" sz="1200" dirty="0" smtClean="0">
                          <a:solidFill>
                            <a:schemeClr val="tx2">
                              <a:lumMod val="75000"/>
                            </a:schemeClr>
                          </a:solidFill>
                          <a:latin typeface="+mj-lt"/>
                        </a:rPr>
                        <a:t>10.7%</a:t>
                      </a:r>
                      <a:endParaRPr lang="en-US" sz="1200" dirty="0">
                        <a:solidFill>
                          <a:schemeClr val="tx2">
                            <a:lumMod val="75000"/>
                          </a:schemeClr>
                        </a:solidFill>
                        <a:latin typeface="+mj-lt"/>
                      </a:endParaRPr>
                    </a:p>
                  </a:txBody>
                  <a:tcPr marL="68580" marR="68580" marT="34290" marB="34290"/>
                </a:tc>
                <a:tc>
                  <a:txBody>
                    <a:bodyPr/>
                    <a:lstStyle/>
                    <a:p>
                      <a:pPr algn="ctr"/>
                      <a:r>
                        <a:rPr lang="en-US" sz="1200" b="1" dirty="0">
                          <a:solidFill>
                            <a:schemeClr val="tx1"/>
                          </a:solidFill>
                          <a:latin typeface="+mj-lt"/>
                        </a:rPr>
                        <a:t>20.9</a:t>
                      </a:r>
                    </a:p>
                  </a:txBody>
                  <a:tcPr marL="68580" marR="68580" marT="34290" marB="34290"/>
                </a:tc>
                <a:tc>
                  <a:txBody>
                    <a:bodyPr/>
                    <a:lstStyle/>
                    <a:p>
                      <a:pPr algn="ctr"/>
                      <a:r>
                        <a:rPr lang="en-US" sz="1200" dirty="0" smtClean="0">
                          <a:solidFill>
                            <a:schemeClr val="tx2">
                              <a:lumMod val="75000"/>
                            </a:schemeClr>
                          </a:solidFill>
                          <a:latin typeface="+mj-lt"/>
                        </a:rPr>
                        <a:t>21.5%</a:t>
                      </a:r>
                      <a:endParaRPr lang="en-US" sz="1200" dirty="0">
                        <a:solidFill>
                          <a:schemeClr val="tx2">
                            <a:lumMod val="75000"/>
                          </a:schemeClr>
                        </a:solidFill>
                        <a:latin typeface="+mj-lt"/>
                      </a:endParaRPr>
                    </a:p>
                  </a:txBody>
                  <a:tcPr marL="68580" marR="68580" marT="34290" marB="34290"/>
                </a:tc>
                <a:tc>
                  <a:txBody>
                    <a:bodyPr/>
                    <a:lstStyle/>
                    <a:p>
                      <a:pPr algn="ctr"/>
                      <a:r>
                        <a:rPr lang="en-US" sz="1200" b="1" dirty="0">
                          <a:solidFill>
                            <a:schemeClr val="tx1"/>
                          </a:solidFill>
                          <a:latin typeface="+mj-lt"/>
                        </a:rPr>
                        <a:t>25.8</a:t>
                      </a:r>
                    </a:p>
                  </a:txBody>
                  <a:tcPr marL="68580" marR="68580" marT="34290" marB="34290"/>
                </a:tc>
                <a:tc>
                  <a:txBody>
                    <a:bodyPr/>
                    <a:lstStyle/>
                    <a:p>
                      <a:pPr algn="ctr"/>
                      <a:r>
                        <a:rPr lang="en-US" sz="1200" dirty="0" smtClean="0">
                          <a:solidFill>
                            <a:schemeClr val="tx2">
                              <a:lumMod val="75000"/>
                            </a:schemeClr>
                          </a:solidFill>
                          <a:latin typeface="+mj-lt"/>
                        </a:rPr>
                        <a:t>46.3%</a:t>
                      </a:r>
                      <a:endParaRPr lang="en-US" sz="1200" dirty="0">
                        <a:solidFill>
                          <a:schemeClr val="tx2">
                            <a:lumMod val="75000"/>
                          </a:schemeClr>
                        </a:solidFill>
                        <a:latin typeface="+mj-lt"/>
                      </a:endParaRPr>
                    </a:p>
                  </a:txBody>
                  <a:tcPr marL="68580" marR="68580" marT="34290" marB="34290"/>
                </a:tc>
                <a:tc>
                  <a:txBody>
                    <a:bodyPr/>
                    <a:lstStyle/>
                    <a:p>
                      <a:pPr algn="ctr"/>
                      <a:r>
                        <a:rPr lang="en-US" sz="1200" b="1" dirty="0">
                          <a:solidFill>
                            <a:schemeClr val="tx1"/>
                          </a:solidFill>
                          <a:latin typeface="+mj-lt"/>
                        </a:rPr>
                        <a:t>35.8</a:t>
                      </a:r>
                    </a:p>
                  </a:txBody>
                  <a:tcPr marL="68580" marR="68580" marT="34290" marB="34290"/>
                </a:tc>
                <a:tc>
                  <a:txBody>
                    <a:bodyPr/>
                    <a:lstStyle/>
                    <a:p>
                      <a:pPr algn="ctr"/>
                      <a:r>
                        <a:rPr lang="en-US" sz="1200" dirty="0" smtClean="0">
                          <a:solidFill>
                            <a:schemeClr val="tx2">
                              <a:lumMod val="75000"/>
                            </a:schemeClr>
                          </a:solidFill>
                          <a:latin typeface="+mj-lt"/>
                        </a:rPr>
                        <a:t>15.7%</a:t>
                      </a:r>
                      <a:endParaRPr lang="en-US" sz="1200" dirty="0">
                        <a:solidFill>
                          <a:schemeClr val="tx2">
                            <a:lumMod val="75000"/>
                          </a:schemeClr>
                        </a:solidFill>
                        <a:latin typeface="+mj-lt"/>
                      </a:endParaRPr>
                    </a:p>
                  </a:txBody>
                  <a:tcPr marL="68580" marR="68580" marT="34290" marB="34290">
                    <a:lnR w="19050" cap="flat" cmpd="sng" algn="ctr">
                      <a:solidFill>
                        <a:schemeClr val="bg1"/>
                      </a:solidFill>
                      <a:prstDash val="solid"/>
                      <a:round/>
                      <a:headEnd type="none" w="med" len="med"/>
                      <a:tailEnd type="none" w="med" len="med"/>
                    </a:lnR>
                  </a:tcPr>
                </a:tc>
                <a:tc>
                  <a:txBody>
                    <a:bodyPr/>
                    <a:lstStyle/>
                    <a:p>
                      <a:pPr algn="ctr"/>
                      <a:r>
                        <a:rPr lang="en-US" sz="1200" b="1" dirty="0">
                          <a:solidFill>
                            <a:schemeClr val="tx1"/>
                          </a:solidFill>
                          <a:latin typeface="+mj-lt"/>
                        </a:rPr>
                        <a:t>11.0</a:t>
                      </a:r>
                    </a:p>
                  </a:txBody>
                  <a:tcPr marL="68580" marR="68580" marT="34290" marB="3429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 xmlns:a16="http://schemas.microsoft.com/office/drawing/2014/main" val="10005"/>
                  </a:ext>
                </a:extLst>
              </a:tr>
              <a:tr h="374672">
                <a:tc>
                  <a:txBody>
                    <a:bodyPr/>
                    <a:lstStyle/>
                    <a:p>
                      <a:pPr algn="ctr"/>
                      <a:r>
                        <a:rPr lang="en-US" sz="1200" b="1" dirty="0">
                          <a:solidFill>
                            <a:schemeClr val="bg1"/>
                          </a:solidFill>
                          <a:latin typeface="+mj-lt"/>
                          <a:cs typeface="Calibri" panose="020F0502020204030204" pitchFamily="34" charset="0"/>
                        </a:rPr>
                        <a:t>6</a:t>
                      </a:r>
                    </a:p>
                  </a:txBody>
                  <a:tcPr marL="98268" marR="98268" marT="34290" marB="34290">
                    <a:solidFill>
                      <a:schemeClr val="tx2"/>
                    </a:solidFill>
                  </a:tcPr>
                </a:tc>
                <a:tc>
                  <a:txBody>
                    <a:bodyPr/>
                    <a:lstStyle/>
                    <a:p>
                      <a:pPr algn="ctr"/>
                      <a:r>
                        <a:rPr lang="en-US" sz="1200" dirty="0" smtClean="0">
                          <a:solidFill>
                            <a:schemeClr val="tx2">
                              <a:lumMod val="75000"/>
                            </a:schemeClr>
                          </a:solidFill>
                          <a:latin typeface="+mj-lt"/>
                        </a:rPr>
                        <a:t>0.8%</a:t>
                      </a:r>
                      <a:endParaRPr lang="en-US" sz="1200" dirty="0">
                        <a:solidFill>
                          <a:schemeClr val="tx2">
                            <a:lumMod val="75000"/>
                          </a:schemeClr>
                        </a:solidFill>
                        <a:latin typeface="+mj-lt"/>
                      </a:endParaRPr>
                    </a:p>
                  </a:txBody>
                  <a:tcPr marL="68580" marR="68580" marT="34290" marB="34290"/>
                </a:tc>
                <a:tc>
                  <a:txBody>
                    <a:bodyPr/>
                    <a:lstStyle/>
                    <a:p>
                      <a:pPr algn="ctr"/>
                      <a:r>
                        <a:rPr lang="en-US" sz="1200" b="1" dirty="0">
                          <a:solidFill>
                            <a:schemeClr val="tx1"/>
                          </a:solidFill>
                          <a:latin typeface="+mj-lt"/>
                        </a:rPr>
                        <a:t>9.6</a:t>
                      </a:r>
                    </a:p>
                  </a:txBody>
                  <a:tcPr marL="68580" marR="68580" marT="34290" marB="34290"/>
                </a:tc>
                <a:tc>
                  <a:txBody>
                    <a:bodyPr/>
                    <a:lstStyle/>
                    <a:p>
                      <a:pPr algn="ctr"/>
                      <a:r>
                        <a:rPr lang="en-US" sz="1200" dirty="0" smtClean="0">
                          <a:solidFill>
                            <a:schemeClr val="tx2">
                              <a:lumMod val="75000"/>
                            </a:schemeClr>
                          </a:solidFill>
                          <a:latin typeface="+mj-lt"/>
                        </a:rPr>
                        <a:t>12.9%</a:t>
                      </a:r>
                      <a:endParaRPr lang="en-US" sz="1200" dirty="0">
                        <a:solidFill>
                          <a:schemeClr val="tx2">
                            <a:lumMod val="75000"/>
                          </a:schemeClr>
                        </a:solidFill>
                        <a:latin typeface="+mj-lt"/>
                      </a:endParaRPr>
                    </a:p>
                  </a:txBody>
                  <a:tcPr marL="68580" marR="68580" marT="34290" marB="34290"/>
                </a:tc>
                <a:tc>
                  <a:txBody>
                    <a:bodyPr/>
                    <a:lstStyle/>
                    <a:p>
                      <a:pPr algn="ctr"/>
                      <a:r>
                        <a:rPr lang="en-US" sz="1200" b="1" dirty="0">
                          <a:solidFill>
                            <a:schemeClr val="tx1"/>
                          </a:solidFill>
                          <a:latin typeface="+mj-lt"/>
                        </a:rPr>
                        <a:t>22.5</a:t>
                      </a:r>
                    </a:p>
                  </a:txBody>
                  <a:tcPr marL="68580" marR="68580" marT="34290" marB="34290"/>
                </a:tc>
                <a:tc>
                  <a:txBody>
                    <a:bodyPr/>
                    <a:lstStyle/>
                    <a:p>
                      <a:pPr algn="ctr"/>
                      <a:r>
                        <a:rPr lang="en-US" sz="1200" dirty="0" smtClean="0">
                          <a:solidFill>
                            <a:schemeClr val="tx2">
                              <a:lumMod val="75000"/>
                            </a:schemeClr>
                          </a:solidFill>
                          <a:latin typeface="+mj-lt"/>
                        </a:rPr>
                        <a:t>28.2%</a:t>
                      </a:r>
                      <a:endParaRPr lang="en-US" sz="1200" dirty="0">
                        <a:solidFill>
                          <a:schemeClr val="tx2">
                            <a:lumMod val="75000"/>
                          </a:schemeClr>
                        </a:solidFill>
                        <a:latin typeface="+mj-lt"/>
                      </a:endParaRPr>
                    </a:p>
                  </a:txBody>
                  <a:tcPr marL="68580" marR="68580" marT="34290" marB="34290"/>
                </a:tc>
                <a:tc>
                  <a:txBody>
                    <a:bodyPr/>
                    <a:lstStyle/>
                    <a:p>
                      <a:pPr algn="ctr"/>
                      <a:r>
                        <a:rPr lang="en-US" sz="1200" b="1" dirty="0">
                          <a:solidFill>
                            <a:schemeClr val="tx1"/>
                          </a:solidFill>
                          <a:latin typeface="+mj-lt"/>
                        </a:rPr>
                        <a:t>27.4</a:t>
                      </a:r>
                    </a:p>
                  </a:txBody>
                  <a:tcPr marL="68580" marR="68580" marT="34290" marB="34290"/>
                </a:tc>
                <a:tc>
                  <a:txBody>
                    <a:bodyPr/>
                    <a:lstStyle/>
                    <a:p>
                      <a:pPr algn="ctr"/>
                      <a:r>
                        <a:rPr lang="en-US" sz="1200" dirty="0" smtClean="0">
                          <a:solidFill>
                            <a:schemeClr val="tx2">
                              <a:lumMod val="75000"/>
                            </a:schemeClr>
                          </a:solidFill>
                          <a:latin typeface="+mj-lt"/>
                        </a:rPr>
                        <a:t>49.2%</a:t>
                      </a:r>
                      <a:endParaRPr lang="en-US" sz="1200" dirty="0">
                        <a:solidFill>
                          <a:schemeClr val="tx2">
                            <a:lumMod val="75000"/>
                          </a:schemeClr>
                        </a:solidFill>
                        <a:latin typeface="+mj-lt"/>
                      </a:endParaRPr>
                    </a:p>
                  </a:txBody>
                  <a:tcPr marL="68580" marR="68580" marT="34290" marB="34290"/>
                </a:tc>
                <a:tc>
                  <a:txBody>
                    <a:bodyPr/>
                    <a:lstStyle/>
                    <a:p>
                      <a:pPr algn="ctr"/>
                      <a:r>
                        <a:rPr lang="en-US" sz="1200" b="1" dirty="0">
                          <a:solidFill>
                            <a:schemeClr val="tx1"/>
                          </a:solidFill>
                          <a:latin typeface="+mj-lt"/>
                        </a:rPr>
                        <a:t>33.1</a:t>
                      </a:r>
                    </a:p>
                  </a:txBody>
                  <a:tcPr marL="68580" marR="68580" marT="34290" marB="34290"/>
                </a:tc>
                <a:tc>
                  <a:txBody>
                    <a:bodyPr/>
                    <a:lstStyle/>
                    <a:p>
                      <a:pPr algn="ctr"/>
                      <a:r>
                        <a:rPr lang="en-US" sz="1200" dirty="0" smtClean="0">
                          <a:solidFill>
                            <a:schemeClr val="tx2">
                              <a:lumMod val="75000"/>
                            </a:schemeClr>
                          </a:solidFill>
                          <a:latin typeface="+mj-lt"/>
                        </a:rPr>
                        <a:t>8.9%</a:t>
                      </a:r>
                      <a:endParaRPr lang="en-US" sz="1200" dirty="0">
                        <a:solidFill>
                          <a:schemeClr val="tx2">
                            <a:lumMod val="75000"/>
                          </a:schemeClr>
                        </a:solidFill>
                        <a:latin typeface="+mj-lt"/>
                      </a:endParaRPr>
                    </a:p>
                  </a:txBody>
                  <a:tcPr marL="68580" marR="68580" marT="34290" marB="34290">
                    <a:lnR w="19050" cap="flat" cmpd="sng" algn="ctr">
                      <a:solidFill>
                        <a:schemeClr val="bg1"/>
                      </a:solidFill>
                      <a:prstDash val="solid"/>
                      <a:round/>
                      <a:headEnd type="none" w="med" len="med"/>
                      <a:tailEnd type="none" w="med" len="med"/>
                    </a:lnR>
                  </a:tcPr>
                </a:tc>
                <a:tc>
                  <a:txBody>
                    <a:bodyPr/>
                    <a:lstStyle/>
                    <a:p>
                      <a:pPr algn="ctr"/>
                      <a:r>
                        <a:rPr lang="en-US" sz="1200" b="1" dirty="0">
                          <a:solidFill>
                            <a:schemeClr val="tx1"/>
                          </a:solidFill>
                          <a:latin typeface="+mj-lt"/>
                        </a:rPr>
                        <a:t>7.5</a:t>
                      </a:r>
                    </a:p>
                  </a:txBody>
                  <a:tcPr marL="68580" marR="68580" marT="34290" marB="3429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 xmlns:a16="http://schemas.microsoft.com/office/drawing/2014/main" val="10006"/>
                  </a:ext>
                </a:extLst>
              </a:tr>
              <a:tr h="374672">
                <a:tc>
                  <a:txBody>
                    <a:bodyPr/>
                    <a:lstStyle/>
                    <a:p>
                      <a:pPr algn="ctr"/>
                      <a:r>
                        <a:rPr lang="en-US" sz="1200" b="1" dirty="0">
                          <a:solidFill>
                            <a:schemeClr val="bg1"/>
                          </a:solidFill>
                          <a:latin typeface="+mj-lt"/>
                          <a:cs typeface="Calibri" panose="020F0502020204030204" pitchFamily="34" charset="0"/>
                        </a:rPr>
                        <a:t>7</a:t>
                      </a:r>
                    </a:p>
                  </a:txBody>
                  <a:tcPr marL="98268" marR="98268" marT="34290" marB="34290">
                    <a:solidFill>
                      <a:schemeClr val="tx2"/>
                    </a:solidFill>
                  </a:tcPr>
                </a:tc>
                <a:tc>
                  <a:txBody>
                    <a:bodyPr/>
                    <a:lstStyle/>
                    <a:p>
                      <a:pPr algn="ctr"/>
                      <a:r>
                        <a:rPr lang="en-US" sz="1200" dirty="0" smtClean="0">
                          <a:solidFill>
                            <a:schemeClr val="tx2">
                              <a:lumMod val="75000"/>
                            </a:schemeClr>
                          </a:solidFill>
                          <a:latin typeface="+mj-lt"/>
                        </a:rPr>
                        <a:t>3.4%</a:t>
                      </a:r>
                      <a:endParaRPr lang="en-US" sz="1200" dirty="0">
                        <a:solidFill>
                          <a:schemeClr val="tx2">
                            <a:lumMod val="75000"/>
                          </a:schemeClr>
                        </a:solidFill>
                        <a:latin typeface="+mj-lt"/>
                      </a:endParaRPr>
                    </a:p>
                  </a:txBody>
                  <a:tcPr marL="68580" marR="68580" marT="34290" marB="34290"/>
                </a:tc>
                <a:tc>
                  <a:txBody>
                    <a:bodyPr/>
                    <a:lstStyle/>
                    <a:p>
                      <a:pPr algn="ctr"/>
                      <a:r>
                        <a:rPr lang="en-US" sz="1200" b="1" dirty="0">
                          <a:solidFill>
                            <a:schemeClr val="tx1"/>
                          </a:solidFill>
                          <a:latin typeface="+mj-lt"/>
                        </a:rPr>
                        <a:t>7.6</a:t>
                      </a:r>
                    </a:p>
                  </a:txBody>
                  <a:tcPr marL="68580" marR="68580" marT="34290" marB="34290"/>
                </a:tc>
                <a:tc>
                  <a:txBody>
                    <a:bodyPr/>
                    <a:lstStyle/>
                    <a:p>
                      <a:pPr algn="ctr"/>
                      <a:r>
                        <a:rPr lang="en-US" sz="1200" dirty="0" smtClean="0">
                          <a:solidFill>
                            <a:schemeClr val="tx2">
                              <a:lumMod val="75000"/>
                            </a:schemeClr>
                          </a:solidFill>
                          <a:latin typeface="+mj-lt"/>
                        </a:rPr>
                        <a:t>15.1%</a:t>
                      </a:r>
                      <a:endParaRPr lang="en-US" sz="1200" dirty="0">
                        <a:solidFill>
                          <a:schemeClr val="tx2">
                            <a:lumMod val="75000"/>
                          </a:schemeClr>
                        </a:solidFill>
                        <a:latin typeface="+mj-lt"/>
                      </a:endParaRPr>
                    </a:p>
                  </a:txBody>
                  <a:tcPr marL="68580" marR="68580" marT="34290" marB="34290"/>
                </a:tc>
                <a:tc>
                  <a:txBody>
                    <a:bodyPr/>
                    <a:lstStyle/>
                    <a:p>
                      <a:pPr algn="ctr"/>
                      <a:r>
                        <a:rPr lang="en-US" sz="1200" b="1" dirty="0">
                          <a:solidFill>
                            <a:schemeClr val="tx1"/>
                          </a:solidFill>
                          <a:latin typeface="+mj-lt"/>
                        </a:rPr>
                        <a:t>21.1</a:t>
                      </a:r>
                    </a:p>
                  </a:txBody>
                  <a:tcPr marL="68580" marR="68580" marT="34290" marB="34290"/>
                </a:tc>
                <a:tc>
                  <a:txBody>
                    <a:bodyPr/>
                    <a:lstStyle/>
                    <a:p>
                      <a:pPr algn="ctr"/>
                      <a:r>
                        <a:rPr lang="en-US" sz="1200" dirty="0" smtClean="0">
                          <a:solidFill>
                            <a:schemeClr val="tx2">
                              <a:lumMod val="75000"/>
                            </a:schemeClr>
                          </a:solidFill>
                          <a:latin typeface="+mj-lt"/>
                        </a:rPr>
                        <a:t>31.9%</a:t>
                      </a:r>
                      <a:endParaRPr lang="en-US" sz="1200" dirty="0">
                        <a:solidFill>
                          <a:schemeClr val="tx2">
                            <a:lumMod val="75000"/>
                          </a:schemeClr>
                        </a:solidFill>
                        <a:latin typeface="+mj-lt"/>
                      </a:endParaRPr>
                    </a:p>
                  </a:txBody>
                  <a:tcPr marL="68580" marR="68580" marT="34290" marB="34290"/>
                </a:tc>
                <a:tc>
                  <a:txBody>
                    <a:bodyPr/>
                    <a:lstStyle/>
                    <a:p>
                      <a:pPr algn="ctr"/>
                      <a:r>
                        <a:rPr lang="en-US" sz="1200" b="1" dirty="0">
                          <a:solidFill>
                            <a:schemeClr val="tx1"/>
                          </a:solidFill>
                          <a:latin typeface="+mj-lt"/>
                        </a:rPr>
                        <a:t>29.3</a:t>
                      </a:r>
                    </a:p>
                  </a:txBody>
                  <a:tcPr marL="68580" marR="68580" marT="34290" marB="34290"/>
                </a:tc>
                <a:tc>
                  <a:txBody>
                    <a:bodyPr/>
                    <a:lstStyle/>
                    <a:p>
                      <a:pPr algn="ctr"/>
                      <a:r>
                        <a:rPr lang="en-US" sz="1200" dirty="0" smtClean="0">
                          <a:solidFill>
                            <a:schemeClr val="tx2">
                              <a:lumMod val="75000"/>
                            </a:schemeClr>
                          </a:solidFill>
                          <a:latin typeface="+mj-lt"/>
                        </a:rPr>
                        <a:t>38.7%</a:t>
                      </a:r>
                      <a:endParaRPr lang="en-US" sz="1200" dirty="0">
                        <a:solidFill>
                          <a:schemeClr val="tx2">
                            <a:lumMod val="75000"/>
                          </a:schemeClr>
                        </a:solidFill>
                        <a:latin typeface="+mj-lt"/>
                      </a:endParaRPr>
                    </a:p>
                  </a:txBody>
                  <a:tcPr marL="68580" marR="68580" marT="34290" marB="34290"/>
                </a:tc>
                <a:tc>
                  <a:txBody>
                    <a:bodyPr/>
                    <a:lstStyle/>
                    <a:p>
                      <a:pPr algn="ctr"/>
                      <a:r>
                        <a:rPr lang="en-US" sz="1200" b="1" dirty="0">
                          <a:solidFill>
                            <a:schemeClr val="tx1"/>
                          </a:solidFill>
                          <a:latin typeface="+mj-lt"/>
                        </a:rPr>
                        <a:t>33.8</a:t>
                      </a:r>
                    </a:p>
                  </a:txBody>
                  <a:tcPr marL="68580" marR="68580" marT="34290" marB="34290"/>
                </a:tc>
                <a:tc>
                  <a:txBody>
                    <a:bodyPr/>
                    <a:lstStyle/>
                    <a:p>
                      <a:pPr algn="ctr"/>
                      <a:r>
                        <a:rPr lang="en-US" sz="1200" dirty="0" smtClean="0">
                          <a:solidFill>
                            <a:schemeClr val="tx2">
                              <a:lumMod val="75000"/>
                            </a:schemeClr>
                          </a:solidFill>
                          <a:latin typeface="+mj-lt"/>
                        </a:rPr>
                        <a:t>10.9%</a:t>
                      </a:r>
                      <a:endParaRPr lang="en-US" sz="1200" dirty="0">
                        <a:solidFill>
                          <a:schemeClr val="tx2">
                            <a:lumMod val="75000"/>
                          </a:schemeClr>
                        </a:solidFill>
                        <a:latin typeface="+mj-lt"/>
                      </a:endParaRPr>
                    </a:p>
                  </a:txBody>
                  <a:tcPr marL="68580" marR="68580" marT="34290" marB="34290">
                    <a:lnR w="19050" cap="flat" cmpd="sng" algn="ctr">
                      <a:solidFill>
                        <a:schemeClr val="bg1"/>
                      </a:solidFill>
                      <a:prstDash val="solid"/>
                      <a:round/>
                      <a:headEnd type="none" w="med" len="med"/>
                      <a:tailEnd type="none" w="med" len="med"/>
                    </a:lnR>
                  </a:tcPr>
                </a:tc>
                <a:tc>
                  <a:txBody>
                    <a:bodyPr/>
                    <a:lstStyle/>
                    <a:p>
                      <a:pPr algn="ctr"/>
                      <a:r>
                        <a:rPr lang="en-US" sz="1200" b="1" dirty="0">
                          <a:solidFill>
                            <a:schemeClr val="tx1"/>
                          </a:solidFill>
                          <a:latin typeface="+mj-lt"/>
                        </a:rPr>
                        <a:t>8.3</a:t>
                      </a:r>
                    </a:p>
                  </a:txBody>
                  <a:tcPr marL="68580" marR="68580" marT="34290" marB="3429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 xmlns:a16="http://schemas.microsoft.com/office/drawing/2014/main" val="10007"/>
                  </a:ext>
                </a:extLst>
              </a:tr>
              <a:tr h="374672">
                <a:tc>
                  <a:txBody>
                    <a:bodyPr/>
                    <a:lstStyle/>
                    <a:p>
                      <a:pPr algn="ctr"/>
                      <a:r>
                        <a:rPr lang="en-US" sz="1200" b="1" dirty="0">
                          <a:solidFill>
                            <a:schemeClr val="bg1"/>
                          </a:solidFill>
                          <a:latin typeface="+mj-lt"/>
                          <a:cs typeface="Calibri" panose="020F0502020204030204" pitchFamily="34" charset="0"/>
                        </a:rPr>
                        <a:t>8*</a:t>
                      </a:r>
                    </a:p>
                  </a:txBody>
                  <a:tcPr marL="98268" marR="98268" marT="34290" marB="34290">
                    <a:solidFill>
                      <a:schemeClr val="tx2"/>
                    </a:solidFill>
                  </a:tcPr>
                </a:tc>
                <a:tc>
                  <a:txBody>
                    <a:bodyPr/>
                    <a:lstStyle/>
                    <a:p>
                      <a:pPr algn="ctr"/>
                      <a:r>
                        <a:rPr lang="en-US" sz="1200" dirty="0" smtClean="0">
                          <a:solidFill>
                            <a:schemeClr val="tx2">
                              <a:lumMod val="75000"/>
                            </a:schemeClr>
                          </a:solidFill>
                          <a:latin typeface="+mj-lt"/>
                        </a:rPr>
                        <a:t>10.3%</a:t>
                      </a:r>
                      <a:endParaRPr lang="en-US" sz="1200" dirty="0">
                        <a:solidFill>
                          <a:schemeClr val="tx2">
                            <a:lumMod val="75000"/>
                          </a:schemeClr>
                        </a:solidFill>
                        <a:latin typeface="+mj-lt"/>
                      </a:endParaRPr>
                    </a:p>
                  </a:txBody>
                  <a:tcPr marL="68580" marR="68580" marT="34290" marB="34290"/>
                </a:tc>
                <a:tc>
                  <a:txBody>
                    <a:bodyPr/>
                    <a:lstStyle/>
                    <a:p>
                      <a:pPr algn="ctr"/>
                      <a:r>
                        <a:rPr lang="en-US" sz="1200" b="1" dirty="0">
                          <a:solidFill>
                            <a:schemeClr val="tx1"/>
                          </a:solidFill>
                          <a:latin typeface="+mj-lt"/>
                        </a:rPr>
                        <a:t>23.3</a:t>
                      </a:r>
                    </a:p>
                  </a:txBody>
                  <a:tcPr marL="68580" marR="68580" marT="34290" marB="34290"/>
                </a:tc>
                <a:tc>
                  <a:txBody>
                    <a:bodyPr/>
                    <a:lstStyle/>
                    <a:p>
                      <a:pPr algn="ctr"/>
                      <a:r>
                        <a:rPr lang="en-US" sz="1200" dirty="0" smtClean="0">
                          <a:solidFill>
                            <a:schemeClr val="tx2">
                              <a:lumMod val="75000"/>
                            </a:schemeClr>
                          </a:solidFill>
                          <a:latin typeface="+mj-lt"/>
                        </a:rPr>
                        <a:t>8.2%</a:t>
                      </a:r>
                      <a:endParaRPr lang="en-US" sz="1200" dirty="0">
                        <a:solidFill>
                          <a:schemeClr val="tx2">
                            <a:lumMod val="75000"/>
                          </a:schemeClr>
                        </a:solidFill>
                        <a:latin typeface="+mj-lt"/>
                      </a:endParaRPr>
                    </a:p>
                  </a:txBody>
                  <a:tcPr marL="68580" marR="68580" marT="34290" marB="34290"/>
                </a:tc>
                <a:tc>
                  <a:txBody>
                    <a:bodyPr/>
                    <a:lstStyle/>
                    <a:p>
                      <a:pPr algn="ctr"/>
                      <a:r>
                        <a:rPr lang="en-US" sz="1200" b="1" dirty="0">
                          <a:solidFill>
                            <a:schemeClr val="tx1"/>
                          </a:solidFill>
                          <a:latin typeface="+mj-lt"/>
                        </a:rPr>
                        <a:t>23.1</a:t>
                      </a:r>
                    </a:p>
                  </a:txBody>
                  <a:tcPr marL="68580" marR="68580" marT="34290" marB="34290"/>
                </a:tc>
                <a:tc>
                  <a:txBody>
                    <a:bodyPr/>
                    <a:lstStyle/>
                    <a:p>
                      <a:pPr algn="ctr"/>
                      <a:r>
                        <a:rPr lang="en-US" sz="1200" dirty="0" smtClean="0">
                          <a:solidFill>
                            <a:schemeClr val="tx2">
                              <a:lumMod val="75000"/>
                            </a:schemeClr>
                          </a:solidFill>
                          <a:latin typeface="+mj-lt"/>
                        </a:rPr>
                        <a:t>20.6%</a:t>
                      </a:r>
                      <a:endParaRPr lang="en-US" sz="1200" dirty="0">
                        <a:solidFill>
                          <a:schemeClr val="tx2">
                            <a:lumMod val="75000"/>
                          </a:schemeClr>
                        </a:solidFill>
                        <a:latin typeface="+mj-lt"/>
                      </a:endParaRPr>
                    </a:p>
                  </a:txBody>
                  <a:tcPr marL="68580" marR="68580" marT="34290" marB="34290"/>
                </a:tc>
                <a:tc>
                  <a:txBody>
                    <a:bodyPr/>
                    <a:lstStyle/>
                    <a:p>
                      <a:pPr algn="ctr"/>
                      <a:r>
                        <a:rPr lang="en-US" sz="1200" b="1" dirty="0">
                          <a:solidFill>
                            <a:schemeClr val="tx1"/>
                          </a:solidFill>
                          <a:latin typeface="+mj-lt"/>
                        </a:rPr>
                        <a:t>24.3</a:t>
                      </a:r>
                    </a:p>
                  </a:txBody>
                  <a:tcPr marL="68580" marR="68580" marT="34290" marB="34290"/>
                </a:tc>
                <a:tc>
                  <a:txBody>
                    <a:bodyPr/>
                    <a:lstStyle/>
                    <a:p>
                      <a:pPr algn="ctr"/>
                      <a:r>
                        <a:rPr lang="en-US" sz="1200" dirty="0" smtClean="0">
                          <a:solidFill>
                            <a:schemeClr val="tx2">
                              <a:lumMod val="75000"/>
                            </a:schemeClr>
                          </a:solidFill>
                          <a:latin typeface="+mj-lt"/>
                        </a:rPr>
                        <a:t>52.6%</a:t>
                      </a:r>
                      <a:endParaRPr lang="en-US" sz="1200" dirty="0">
                        <a:solidFill>
                          <a:schemeClr val="tx2">
                            <a:lumMod val="75000"/>
                          </a:schemeClr>
                        </a:solidFill>
                        <a:latin typeface="+mj-lt"/>
                      </a:endParaRPr>
                    </a:p>
                  </a:txBody>
                  <a:tcPr marL="68580" marR="68580" marT="34290" marB="34290"/>
                </a:tc>
                <a:tc>
                  <a:txBody>
                    <a:bodyPr/>
                    <a:lstStyle/>
                    <a:p>
                      <a:pPr algn="ctr"/>
                      <a:r>
                        <a:rPr lang="en-US" sz="1200" b="1" dirty="0">
                          <a:solidFill>
                            <a:schemeClr val="tx1"/>
                          </a:solidFill>
                          <a:latin typeface="+mj-lt"/>
                        </a:rPr>
                        <a:t>28.2</a:t>
                      </a:r>
                    </a:p>
                  </a:txBody>
                  <a:tcPr marL="68580" marR="68580" marT="34290" marB="34290"/>
                </a:tc>
                <a:tc>
                  <a:txBody>
                    <a:bodyPr/>
                    <a:lstStyle/>
                    <a:p>
                      <a:pPr algn="ctr"/>
                      <a:r>
                        <a:rPr lang="en-US" sz="1200" dirty="0" smtClean="0">
                          <a:solidFill>
                            <a:schemeClr val="tx2">
                              <a:lumMod val="75000"/>
                            </a:schemeClr>
                          </a:solidFill>
                          <a:latin typeface="+mj-lt"/>
                        </a:rPr>
                        <a:t>8.2%</a:t>
                      </a:r>
                      <a:endParaRPr lang="en-US" sz="1200" dirty="0">
                        <a:solidFill>
                          <a:schemeClr val="tx2">
                            <a:lumMod val="75000"/>
                          </a:schemeClr>
                        </a:solidFill>
                        <a:latin typeface="+mj-lt"/>
                      </a:endParaRPr>
                    </a:p>
                  </a:txBody>
                  <a:tcPr marL="68580" marR="68580" marT="34290" marB="34290">
                    <a:lnR w="19050" cap="flat" cmpd="sng" algn="ctr">
                      <a:solidFill>
                        <a:schemeClr val="bg1"/>
                      </a:solidFill>
                      <a:prstDash val="solid"/>
                      <a:round/>
                      <a:headEnd type="none" w="med" len="med"/>
                      <a:tailEnd type="none" w="med" len="med"/>
                    </a:lnR>
                  </a:tcPr>
                </a:tc>
                <a:tc>
                  <a:txBody>
                    <a:bodyPr/>
                    <a:lstStyle/>
                    <a:p>
                      <a:pPr algn="ctr"/>
                      <a:r>
                        <a:rPr lang="en-US" sz="1200" b="1" dirty="0">
                          <a:solidFill>
                            <a:schemeClr val="tx1"/>
                          </a:solidFill>
                          <a:latin typeface="+mj-lt"/>
                        </a:rPr>
                        <a:t>1.1</a:t>
                      </a:r>
                    </a:p>
                  </a:txBody>
                  <a:tcPr marL="68580" marR="68580" marT="34290" marB="3429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 xmlns:a16="http://schemas.microsoft.com/office/drawing/2014/main" val="10008"/>
                  </a:ext>
                </a:extLst>
              </a:tr>
              <a:tr h="374672">
                <a:tc>
                  <a:txBody>
                    <a:bodyPr/>
                    <a:lstStyle/>
                    <a:p>
                      <a:pPr algn="ctr"/>
                      <a:r>
                        <a:rPr lang="en-US" sz="1200" b="1" dirty="0">
                          <a:solidFill>
                            <a:schemeClr val="bg1"/>
                          </a:solidFill>
                          <a:latin typeface="+mj-lt"/>
                          <a:cs typeface="Calibri" panose="020F0502020204030204" pitchFamily="34" charset="0"/>
                        </a:rPr>
                        <a:t>Algebra</a:t>
                      </a:r>
                      <a:r>
                        <a:rPr lang="en-US" sz="1200" b="1" baseline="0" dirty="0">
                          <a:solidFill>
                            <a:schemeClr val="bg1"/>
                          </a:solidFill>
                          <a:latin typeface="+mj-lt"/>
                          <a:cs typeface="Calibri" panose="020F0502020204030204" pitchFamily="34" charset="0"/>
                        </a:rPr>
                        <a:t> </a:t>
                      </a:r>
                      <a:r>
                        <a:rPr lang="en-US" sz="1200" b="1" baseline="0" dirty="0" smtClean="0">
                          <a:solidFill>
                            <a:schemeClr val="bg1"/>
                          </a:solidFill>
                          <a:latin typeface="+mj-lt"/>
                          <a:cs typeface="Calibri" panose="020F0502020204030204" pitchFamily="34" charset="0"/>
                        </a:rPr>
                        <a:t>I</a:t>
                      </a:r>
                      <a:endParaRPr lang="en-US" sz="1200" b="1" dirty="0">
                        <a:solidFill>
                          <a:schemeClr val="bg1"/>
                        </a:solidFill>
                        <a:latin typeface="+mj-lt"/>
                        <a:cs typeface="Calibri" panose="020F0502020204030204" pitchFamily="34" charset="0"/>
                      </a:endParaRPr>
                    </a:p>
                  </a:txBody>
                  <a:tcPr marL="98268" marR="98268" marT="34290" marB="34290">
                    <a:solidFill>
                      <a:schemeClr val="tx2"/>
                    </a:solidFill>
                  </a:tcPr>
                </a:tc>
                <a:tc>
                  <a:txBody>
                    <a:bodyPr/>
                    <a:lstStyle/>
                    <a:p>
                      <a:pPr algn="ctr"/>
                      <a:r>
                        <a:rPr lang="en-US" sz="1200" dirty="0" smtClean="0">
                          <a:solidFill>
                            <a:schemeClr val="tx2">
                              <a:lumMod val="75000"/>
                            </a:schemeClr>
                          </a:solidFill>
                          <a:latin typeface="+mj-lt"/>
                        </a:rPr>
                        <a:t>0.9%</a:t>
                      </a:r>
                      <a:endParaRPr lang="en-US" sz="1200" dirty="0">
                        <a:solidFill>
                          <a:schemeClr val="tx2">
                            <a:lumMod val="75000"/>
                          </a:schemeClr>
                        </a:solidFill>
                        <a:latin typeface="+mj-lt"/>
                      </a:endParaRPr>
                    </a:p>
                  </a:txBody>
                  <a:tcPr marL="68580" marR="68580" marT="34290" marB="34290"/>
                </a:tc>
                <a:tc>
                  <a:txBody>
                    <a:bodyPr/>
                    <a:lstStyle/>
                    <a:p>
                      <a:pPr algn="ctr"/>
                      <a:r>
                        <a:rPr lang="en-US" sz="1200" b="1" dirty="0">
                          <a:solidFill>
                            <a:schemeClr val="tx1"/>
                          </a:solidFill>
                          <a:latin typeface="+mj-lt"/>
                        </a:rPr>
                        <a:t>9.3</a:t>
                      </a:r>
                    </a:p>
                  </a:txBody>
                  <a:tcPr marL="68580" marR="68580" marT="34290" marB="34290"/>
                </a:tc>
                <a:tc>
                  <a:txBody>
                    <a:bodyPr/>
                    <a:lstStyle/>
                    <a:p>
                      <a:pPr algn="ctr"/>
                      <a:r>
                        <a:rPr lang="en-US" sz="1200" dirty="0" smtClean="0">
                          <a:solidFill>
                            <a:schemeClr val="tx2">
                              <a:lumMod val="75000"/>
                            </a:schemeClr>
                          </a:solidFill>
                          <a:latin typeface="+mj-lt"/>
                        </a:rPr>
                        <a:t>12%</a:t>
                      </a:r>
                      <a:endParaRPr lang="en-US" sz="1200" dirty="0">
                        <a:solidFill>
                          <a:schemeClr val="tx2">
                            <a:lumMod val="75000"/>
                          </a:schemeClr>
                        </a:solidFill>
                        <a:latin typeface="+mj-lt"/>
                      </a:endParaRPr>
                    </a:p>
                  </a:txBody>
                  <a:tcPr marL="68580" marR="68580" marT="34290" marB="34290"/>
                </a:tc>
                <a:tc>
                  <a:txBody>
                    <a:bodyPr/>
                    <a:lstStyle/>
                    <a:p>
                      <a:pPr algn="ctr"/>
                      <a:r>
                        <a:rPr lang="en-US" sz="1200" b="1" dirty="0">
                          <a:solidFill>
                            <a:schemeClr val="tx1"/>
                          </a:solidFill>
                          <a:latin typeface="+mj-lt"/>
                        </a:rPr>
                        <a:t>26.0</a:t>
                      </a:r>
                    </a:p>
                  </a:txBody>
                  <a:tcPr marL="68580" marR="68580" marT="34290" marB="34290"/>
                </a:tc>
                <a:tc>
                  <a:txBody>
                    <a:bodyPr/>
                    <a:lstStyle/>
                    <a:p>
                      <a:pPr algn="ctr"/>
                      <a:r>
                        <a:rPr lang="en-US" sz="1200" dirty="0" smtClean="0">
                          <a:solidFill>
                            <a:schemeClr val="tx2">
                              <a:lumMod val="75000"/>
                            </a:schemeClr>
                          </a:solidFill>
                          <a:latin typeface="+mj-lt"/>
                        </a:rPr>
                        <a:t>25.9%</a:t>
                      </a:r>
                      <a:endParaRPr lang="en-US" sz="1200" dirty="0">
                        <a:solidFill>
                          <a:schemeClr val="tx2">
                            <a:lumMod val="75000"/>
                          </a:schemeClr>
                        </a:solidFill>
                        <a:latin typeface="+mj-lt"/>
                      </a:endParaRPr>
                    </a:p>
                  </a:txBody>
                  <a:tcPr marL="68580" marR="68580" marT="34290" marB="34290"/>
                </a:tc>
                <a:tc>
                  <a:txBody>
                    <a:bodyPr/>
                    <a:lstStyle/>
                    <a:p>
                      <a:pPr algn="ctr"/>
                      <a:r>
                        <a:rPr lang="en-US" sz="1200" b="1" dirty="0">
                          <a:solidFill>
                            <a:schemeClr val="tx1"/>
                          </a:solidFill>
                          <a:latin typeface="+mj-lt"/>
                        </a:rPr>
                        <a:t>21.4</a:t>
                      </a:r>
                    </a:p>
                  </a:txBody>
                  <a:tcPr marL="68580" marR="68580" marT="34290" marB="34290"/>
                </a:tc>
                <a:tc>
                  <a:txBody>
                    <a:bodyPr/>
                    <a:lstStyle/>
                    <a:p>
                      <a:pPr algn="ctr"/>
                      <a:r>
                        <a:rPr lang="en-US" sz="1200" dirty="0" smtClean="0">
                          <a:solidFill>
                            <a:schemeClr val="tx2">
                              <a:lumMod val="75000"/>
                            </a:schemeClr>
                          </a:solidFill>
                          <a:latin typeface="+mj-lt"/>
                        </a:rPr>
                        <a:t>45.4%</a:t>
                      </a:r>
                      <a:endParaRPr lang="en-US" sz="1200" dirty="0">
                        <a:solidFill>
                          <a:schemeClr val="tx2">
                            <a:lumMod val="75000"/>
                          </a:schemeClr>
                        </a:solidFill>
                        <a:latin typeface="+mj-lt"/>
                      </a:endParaRPr>
                    </a:p>
                  </a:txBody>
                  <a:tcPr marL="68580" marR="68580" marT="34290" marB="34290"/>
                </a:tc>
                <a:tc>
                  <a:txBody>
                    <a:bodyPr/>
                    <a:lstStyle/>
                    <a:p>
                      <a:pPr algn="ctr"/>
                      <a:r>
                        <a:rPr lang="en-US" sz="1200" b="1" dirty="0">
                          <a:solidFill>
                            <a:schemeClr val="tx1"/>
                          </a:solidFill>
                          <a:latin typeface="+mj-lt"/>
                        </a:rPr>
                        <a:t>37.7</a:t>
                      </a:r>
                    </a:p>
                  </a:txBody>
                  <a:tcPr marL="68580" marR="68580" marT="34290" marB="34290"/>
                </a:tc>
                <a:tc>
                  <a:txBody>
                    <a:bodyPr/>
                    <a:lstStyle/>
                    <a:p>
                      <a:pPr algn="ctr"/>
                      <a:r>
                        <a:rPr lang="en-US" sz="1200" dirty="0" smtClean="0">
                          <a:solidFill>
                            <a:schemeClr val="tx2">
                              <a:lumMod val="75000"/>
                            </a:schemeClr>
                          </a:solidFill>
                          <a:latin typeface="+mj-lt"/>
                        </a:rPr>
                        <a:t>15.7%</a:t>
                      </a:r>
                      <a:endParaRPr lang="en-US" sz="1200" dirty="0">
                        <a:solidFill>
                          <a:schemeClr val="tx2">
                            <a:lumMod val="75000"/>
                          </a:schemeClr>
                        </a:solidFill>
                        <a:latin typeface="+mj-lt"/>
                      </a:endParaRPr>
                    </a:p>
                  </a:txBody>
                  <a:tcPr marL="68580" marR="68580" marT="34290" marB="34290">
                    <a:lnR w="19050" cap="flat" cmpd="sng" algn="ctr">
                      <a:solidFill>
                        <a:schemeClr val="bg1"/>
                      </a:solidFill>
                      <a:prstDash val="solid"/>
                      <a:round/>
                      <a:headEnd type="none" w="med" len="med"/>
                      <a:tailEnd type="none" w="med" len="med"/>
                    </a:lnR>
                  </a:tcPr>
                </a:tc>
                <a:tc>
                  <a:txBody>
                    <a:bodyPr/>
                    <a:lstStyle/>
                    <a:p>
                      <a:pPr algn="ctr"/>
                      <a:r>
                        <a:rPr lang="en-US" sz="1200" b="1" dirty="0">
                          <a:solidFill>
                            <a:schemeClr val="tx1"/>
                          </a:solidFill>
                          <a:latin typeface="+mj-lt"/>
                        </a:rPr>
                        <a:t>5.6</a:t>
                      </a:r>
                    </a:p>
                  </a:txBody>
                  <a:tcPr marL="68580" marR="68580" marT="34290" marB="3429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 xmlns:a16="http://schemas.microsoft.com/office/drawing/2014/main" val="10009"/>
                  </a:ext>
                </a:extLst>
              </a:tr>
              <a:tr h="374672">
                <a:tc>
                  <a:txBody>
                    <a:bodyPr/>
                    <a:lstStyle/>
                    <a:p>
                      <a:pPr algn="ctr"/>
                      <a:r>
                        <a:rPr lang="en-US" sz="1200" b="1" dirty="0">
                          <a:solidFill>
                            <a:schemeClr val="bg1"/>
                          </a:solidFill>
                          <a:latin typeface="+mj-lt"/>
                          <a:cs typeface="Calibri" panose="020F0502020204030204" pitchFamily="34" charset="0"/>
                        </a:rPr>
                        <a:t>Algebra </a:t>
                      </a:r>
                      <a:r>
                        <a:rPr lang="en-US" sz="1200" b="1" dirty="0" smtClean="0">
                          <a:solidFill>
                            <a:schemeClr val="bg1"/>
                          </a:solidFill>
                          <a:latin typeface="+mj-lt"/>
                          <a:cs typeface="Calibri" panose="020F0502020204030204" pitchFamily="34" charset="0"/>
                        </a:rPr>
                        <a:t>II</a:t>
                      </a:r>
                      <a:endParaRPr lang="en-US" sz="1200" b="1" dirty="0">
                        <a:solidFill>
                          <a:schemeClr val="bg1"/>
                        </a:solidFill>
                        <a:latin typeface="+mj-lt"/>
                        <a:cs typeface="Calibri" panose="020F0502020204030204" pitchFamily="34" charset="0"/>
                      </a:endParaRPr>
                    </a:p>
                  </a:txBody>
                  <a:tcPr marL="98268" marR="98268" marT="34290" marB="34290">
                    <a:solidFill>
                      <a:schemeClr val="tx2"/>
                    </a:solidFill>
                  </a:tcPr>
                </a:tc>
                <a:tc>
                  <a:txBody>
                    <a:bodyPr/>
                    <a:lstStyle/>
                    <a:p>
                      <a:pPr algn="ctr"/>
                      <a:r>
                        <a:rPr lang="en-US" sz="1200" dirty="0" smtClean="0">
                          <a:solidFill>
                            <a:schemeClr val="tx2">
                              <a:lumMod val="75000"/>
                            </a:schemeClr>
                          </a:solidFill>
                          <a:latin typeface="+mj-lt"/>
                        </a:rPr>
                        <a:t>0%</a:t>
                      </a:r>
                      <a:endParaRPr lang="en-US" sz="1200" dirty="0">
                        <a:solidFill>
                          <a:schemeClr val="tx2">
                            <a:lumMod val="75000"/>
                          </a:schemeClr>
                        </a:solidFill>
                        <a:latin typeface="+mj-lt"/>
                      </a:endParaRPr>
                    </a:p>
                  </a:txBody>
                  <a:tcPr marL="68580" marR="68580" marT="34290" marB="34290"/>
                </a:tc>
                <a:tc>
                  <a:txBody>
                    <a:bodyPr/>
                    <a:lstStyle/>
                    <a:p>
                      <a:pPr algn="ctr"/>
                      <a:r>
                        <a:rPr lang="en-US" sz="1200" b="1" dirty="0">
                          <a:solidFill>
                            <a:schemeClr val="tx1"/>
                          </a:solidFill>
                          <a:latin typeface="+mj-lt"/>
                        </a:rPr>
                        <a:t>10.6</a:t>
                      </a:r>
                    </a:p>
                  </a:txBody>
                  <a:tcPr marL="68580" marR="68580" marT="34290" marB="34290"/>
                </a:tc>
                <a:tc>
                  <a:txBody>
                    <a:bodyPr/>
                    <a:lstStyle/>
                    <a:p>
                      <a:pPr algn="ctr"/>
                      <a:r>
                        <a:rPr lang="en-US" sz="1200" dirty="0" smtClean="0">
                          <a:solidFill>
                            <a:schemeClr val="tx2">
                              <a:lumMod val="75000"/>
                            </a:schemeClr>
                          </a:solidFill>
                          <a:latin typeface="+mj-lt"/>
                        </a:rPr>
                        <a:t>3.8%</a:t>
                      </a:r>
                      <a:endParaRPr lang="en-US" sz="1200" dirty="0">
                        <a:solidFill>
                          <a:schemeClr val="tx2">
                            <a:lumMod val="75000"/>
                          </a:schemeClr>
                        </a:solidFill>
                        <a:latin typeface="+mj-lt"/>
                      </a:endParaRPr>
                    </a:p>
                  </a:txBody>
                  <a:tcPr marL="68580" marR="68580" marT="34290" marB="34290"/>
                </a:tc>
                <a:tc>
                  <a:txBody>
                    <a:bodyPr/>
                    <a:lstStyle/>
                    <a:p>
                      <a:pPr algn="ctr"/>
                      <a:r>
                        <a:rPr lang="en-US" sz="1200" b="1" dirty="0">
                          <a:solidFill>
                            <a:schemeClr val="tx1"/>
                          </a:solidFill>
                          <a:latin typeface="+mj-lt"/>
                        </a:rPr>
                        <a:t>11.7</a:t>
                      </a:r>
                    </a:p>
                  </a:txBody>
                  <a:tcPr marL="68580" marR="68580" marT="34290" marB="34290"/>
                </a:tc>
                <a:tc>
                  <a:txBody>
                    <a:bodyPr/>
                    <a:lstStyle/>
                    <a:p>
                      <a:pPr algn="ctr"/>
                      <a:r>
                        <a:rPr lang="en-US" sz="1200" dirty="0" smtClean="0">
                          <a:solidFill>
                            <a:schemeClr val="tx2">
                              <a:lumMod val="75000"/>
                            </a:schemeClr>
                          </a:solidFill>
                          <a:latin typeface="+mj-lt"/>
                        </a:rPr>
                        <a:t>26.9%</a:t>
                      </a:r>
                      <a:endParaRPr lang="en-US" sz="1200" dirty="0">
                        <a:solidFill>
                          <a:schemeClr val="tx2">
                            <a:lumMod val="75000"/>
                          </a:schemeClr>
                        </a:solidFill>
                        <a:latin typeface="+mj-lt"/>
                      </a:endParaRPr>
                    </a:p>
                  </a:txBody>
                  <a:tcPr marL="68580" marR="68580" marT="34290" marB="34290"/>
                </a:tc>
                <a:tc>
                  <a:txBody>
                    <a:bodyPr/>
                    <a:lstStyle/>
                    <a:p>
                      <a:pPr algn="ctr"/>
                      <a:r>
                        <a:rPr lang="en-US" sz="1200" b="1" dirty="0">
                          <a:solidFill>
                            <a:schemeClr val="tx1"/>
                          </a:solidFill>
                          <a:latin typeface="+mj-lt"/>
                        </a:rPr>
                        <a:t>21.4</a:t>
                      </a:r>
                    </a:p>
                  </a:txBody>
                  <a:tcPr marL="68580" marR="68580" marT="34290" marB="34290"/>
                </a:tc>
                <a:tc>
                  <a:txBody>
                    <a:bodyPr/>
                    <a:lstStyle/>
                    <a:p>
                      <a:pPr algn="ctr"/>
                      <a:r>
                        <a:rPr lang="en-US" sz="1200" dirty="0" smtClean="0">
                          <a:solidFill>
                            <a:schemeClr val="tx2">
                              <a:lumMod val="75000"/>
                            </a:schemeClr>
                          </a:solidFill>
                          <a:latin typeface="+mj-lt"/>
                        </a:rPr>
                        <a:t>61.5%</a:t>
                      </a:r>
                      <a:endParaRPr lang="en-US" sz="1200" dirty="0">
                        <a:solidFill>
                          <a:schemeClr val="tx2">
                            <a:lumMod val="75000"/>
                          </a:schemeClr>
                        </a:solidFill>
                        <a:latin typeface="+mj-lt"/>
                      </a:endParaRPr>
                    </a:p>
                  </a:txBody>
                  <a:tcPr marL="68580" marR="68580" marT="34290" marB="34290"/>
                </a:tc>
                <a:tc>
                  <a:txBody>
                    <a:bodyPr/>
                    <a:lstStyle/>
                    <a:p>
                      <a:pPr algn="ctr"/>
                      <a:r>
                        <a:rPr lang="en-US" sz="1200" b="1" dirty="0">
                          <a:solidFill>
                            <a:schemeClr val="tx1"/>
                          </a:solidFill>
                          <a:latin typeface="+mj-lt"/>
                        </a:rPr>
                        <a:t>49.7</a:t>
                      </a:r>
                    </a:p>
                  </a:txBody>
                  <a:tcPr marL="68580" marR="68580" marT="34290" marB="34290"/>
                </a:tc>
                <a:tc>
                  <a:txBody>
                    <a:bodyPr/>
                    <a:lstStyle/>
                    <a:p>
                      <a:pPr algn="ctr"/>
                      <a:r>
                        <a:rPr lang="en-US" sz="1200" dirty="0" smtClean="0">
                          <a:solidFill>
                            <a:schemeClr val="tx2">
                              <a:lumMod val="75000"/>
                            </a:schemeClr>
                          </a:solidFill>
                          <a:latin typeface="+mj-lt"/>
                        </a:rPr>
                        <a:t>7.7%</a:t>
                      </a:r>
                      <a:endParaRPr lang="en-US" sz="1200" dirty="0">
                        <a:solidFill>
                          <a:schemeClr val="tx2">
                            <a:lumMod val="75000"/>
                          </a:schemeClr>
                        </a:solidFill>
                        <a:latin typeface="+mj-lt"/>
                      </a:endParaRPr>
                    </a:p>
                  </a:txBody>
                  <a:tcPr marL="68580" marR="68580" marT="34290" marB="34290">
                    <a:lnR w="19050" cap="flat" cmpd="sng" algn="ctr">
                      <a:solidFill>
                        <a:schemeClr val="bg1"/>
                      </a:solidFill>
                      <a:prstDash val="solid"/>
                      <a:round/>
                      <a:headEnd type="none" w="med" len="med"/>
                      <a:tailEnd type="none" w="med" len="med"/>
                    </a:lnR>
                  </a:tcPr>
                </a:tc>
                <a:tc>
                  <a:txBody>
                    <a:bodyPr/>
                    <a:lstStyle/>
                    <a:p>
                      <a:pPr algn="ctr"/>
                      <a:r>
                        <a:rPr lang="en-US" sz="1200" b="1" dirty="0">
                          <a:solidFill>
                            <a:schemeClr val="tx1"/>
                          </a:solidFill>
                          <a:latin typeface="+mj-lt"/>
                        </a:rPr>
                        <a:t>6.6</a:t>
                      </a:r>
                    </a:p>
                  </a:txBody>
                  <a:tcPr marL="68580" marR="68580" marT="34290" marB="3429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 xmlns:a16="http://schemas.microsoft.com/office/drawing/2014/main" val="10010"/>
                  </a:ext>
                </a:extLst>
              </a:tr>
              <a:tr h="307060">
                <a:tc>
                  <a:txBody>
                    <a:bodyPr/>
                    <a:lstStyle/>
                    <a:p>
                      <a:pPr algn="ctr"/>
                      <a:r>
                        <a:rPr lang="en-US" sz="1200" b="1" dirty="0" smtClean="0">
                          <a:solidFill>
                            <a:schemeClr val="bg1"/>
                          </a:solidFill>
                          <a:latin typeface="+mj-lt"/>
                          <a:cs typeface="Calibri" panose="020F0502020204030204" pitchFamily="34" charset="0"/>
                        </a:rPr>
                        <a:t>Geometry</a:t>
                      </a:r>
                      <a:endParaRPr lang="en-US" sz="1200" b="1" dirty="0">
                        <a:solidFill>
                          <a:schemeClr val="bg1"/>
                        </a:solidFill>
                        <a:latin typeface="+mj-lt"/>
                        <a:cs typeface="Calibri" panose="020F0502020204030204" pitchFamily="34" charset="0"/>
                      </a:endParaRPr>
                    </a:p>
                  </a:txBody>
                  <a:tcPr marL="98268" marR="98268" marT="34290" marB="34290">
                    <a:solidFill>
                      <a:schemeClr val="tx2"/>
                    </a:solidFill>
                  </a:tcPr>
                </a:tc>
                <a:tc>
                  <a:txBody>
                    <a:bodyPr/>
                    <a:lstStyle/>
                    <a:p>
                      <a:pPr algn="ctr"/>
                      <a:r>
                        <a:rPr lang="en-US" sz="1200" dirty="0" smtClean="0">
                          <a:solidFill>
                            <a:schemeClr val="tx2">
                              <a:lumMod val="75000"/>
                            </a:schemeClr>
                          </a:solidFill>
                          <a:latin typeface="+mj-lt"/>
                        </a:rPr>
                        <a:t>6.1%</a:t>
                      </a:r>
                      <a:endParaRPr lang="en-US" sz="1200" dirty="0">
                        <a:solidFill>
                          <a:schemeClr val="tx2">
                            <a:lumMod val="75000"/>
                          </a:schemeClr>
                        </a:solidFill>
                        <a:latin typeface="+mj-lt"/>
                      </a:endParaRPr>
                    </a:p>
                  </a:txBody>
                  <a:tcPr marL="68580" marR="68580" marT="34290" marB="34290"/>
                </a:tc>
                <a:tc>
                  <a:txBody>
                    <a:bodyPr/>
                    <a:lstStyle/>
                    <a:p>
                      <a:pPr algn="ctr"/>
                      <a:r>
                        <a:rPr lang="en-US" sz="1200" b="1" dirty="0">
                          <a:solidFill>
                            <a:schemeClr val="tx1"/>
                          </a:solidFill>
                          <a:latin typeface="+mj-lt"/>
                        </a:rPr>
                        <a:t>10.4</a:t>
                      </a:r>
                    </a:p>
                  </a:txBody>
                  <a:tcPr marL="68580" marR="68580" marT="34290" marB="34290"/>
                </a:tc>
                <a:tc>
                  <a:txBody>
                    <a:bodyPr/>
                    <a:lstStyle/>
                    <a:p>
                      <a:pPr algn="ctr"/>
                      <a:r>
                        <a:rPr lang="en-US" sz="1200" dirty="0" smtClean="0">
                          <a:solidFill>
                            <a:schemeClr val="tx2">
                              <a:lumMod val="75000"/>
                            </a:schemeClr>
                          </a:solidFill>
                          <a:latin typeface="+mj-lt"/>
                        </a:rPr>
                        <a:t>20%</a:t>
                      </a:r>
                      <a:endParaRPr lang="en-US" sz="1200" dirty="0">
                        <a:solidFill>
                          <a:schemeClr val="tx2">
                            <a:lumMod val="75000"/>
                          </a:schemeClr>
                        </a:solidFill>
                        <a:latin typeface="+mj-lt"/>
                      </a:endParaRPr>
                    </a:p>
                  </a:txBody>
                  <a:tcPr marL="68580" marR="68580" marT="34290" marB="34290"/>
                </a:tc>
                <a:tc>
                  <a:txBody>
                    <a:bodyPr/>
                    <a:lstStyle/>
                    <a:p>
                      <a:pPr algn="ctr"/>
                      <a:r>
                        <a:rPr lang="en-US" sz="1200" b="1" dirty="0">
                          <a:solidFill>
                            <a:schemeClr val="tx1"/>
                          </a:solidFill>
                          <a:latin typeface="+mj-lt"/>
                        </a:rPr>
                        <a:t>24.6</a:t>
                      </a:r>
                    </a:p>
                  </a:txBody>
                  <a:tcPr marL="68580" marR="68580" marT="34290" marB="34290"/>
                </a:tc>
                <a:tc>
                  <a:txBody>
                    <a:bodyPr/>
                    <a:lstStyle/>
                    <a:p>
                      <a:pPr algn="ctr"/>
                      <a:r>
                        <a:rPr lang="en-US" sz="1200" dirty="0" smtClean="0">
                          <a:solidFill>
                            <a:schemeClr val="tx2">
                              <a:lumMod val="75000"/>
                            </a:schemeClr>
                          </a:solidFill>
                          <a:latin typeface="+mj-lt"/>
                        </a:rPr>
                        <a:t>40%</a:t>
                      </a:r>
                      <a:endParaRPr lang="en-US" sz="1200" dirty="0">
                        <a:solidFill>
                          <a:schemeClr val="tx2">
                            <a:lumMod val="75000"/>
                          </a:schemeClr>
                        </a:solidFill>
                        <a:latin typeface="+mj-lt"/>
                      </a:endParaRPr>
                    </a:p>
                  </a:txBody>
                  <a:tcPr marL="68580" marR="68580" marT="34290" marB="34290"/>
                </a:tc>
                <a:tc>
                  <a:txBody>
                    <a:bodyPr/>
                    <a:lstStyle/>
                    <a:p>
                      <a:pPr algn="ctr"/>
                      <a:r>
                        <a:rPr lang="en-US" sz="1200" b="1" dirty="0">
                          <a:solidFill>
                            <a:schemeClr val="tx1"/>
                          </a:solidFill>
                          <a:latin typeface="+mj-lt"/>
                        </a:rPr>
                        <a:t>32.8</a:t>
                      </a:r>
                    </a:p>
                  </a:txBody>
                  <a:tcPr marL="68580" marR="68580" marT="34290" marB="34290"/>
                </a:tc>
                <a:tc>
                  <a:txBody>
                    <a:bodyPr/>
                    <a:lstStyle/>
                    <a:p>
                      <a:pPr algn="ctr"/>
                      <a:r>
                        <a:rPr lang="en-US" sz="1200" dirty="0" smtClean="0">
                          <a:solidFill>
                            <a:schemeClr val="tx2">
                              <a:lumMod val="75000"/>
                            </a:schemeClr>
                          </a:solidFill>
                          <a:latin typeface="+mj-lt"/>
                        </a:rPr>
                        <a:t>28.7%</a:t>
                      </a:r>
                      <a:endParaRPr lang="en-US" sz="1200" dirty="0">
                        <a:solidFill>
                          <a:schemeClr val="tx2">
                            <a:lumMod val="75000"/>
                          </a:schemeClr>
                        </a:solidFill>
                        <a:latin typeface="+mj-lt"/>
                      </a:endParaRPr>
                    </a:p>
                  </a:txBody>
                  <a:tcPr marL="68580" marR="68580" marT="34290" marB="34290"/>
                </a:tc>
                <a:tc>
                  <a:txBody>
                    <a:bodyPr/>
                    <a:lstStyle/>
                    <a:p>
                      <a:pPr algn="ctr"/>
                      <a:r>
                        <a:rPr lang="en-US" sz="1200" b="1" dirty="0">
                          <a:solidFill>
                            <a:schemeClr val="tx1"/>
                          </a:solidFill>
                          <a:latin typeface="+mj-lt"/>
                        </a:rPr>
                        <a:t>26.9</a:t>
                      </a:r>
                    </a:p>
                  </a:txBody>
                  <a:tcPr marL="68580" marR="68580" marT="34290" marB="34290"/>
                </a:tc>
                <a:tc>
                  <a:txBody>
                    <a:bodyPr/>
                    <a:lstStyle/>
                    <a:p>
                      <a:pPr algn="ctr"/>
                      <a:r>
                        <a:rPr lang="en-US" sz="1200" dirty="0" smtClean="0">
                          <a:solidFill>
                            <a:schemeClr val="tx2">
                              <a:lumMod val="75000"/>
                            </a:schemeClr>
                          </a:solidFill>
                          <a:latin typeface="+mj-lt"/>
                        </a:rPr>
                        <a:t>5.2%</a:t>
                      </a:r>
                      <a:endParaRPr lang="en-US" sz="1200" dirty="0">
                        <a:solidFill>
                          <a:schemeClr val="tx2">
                            <a:lumMod val="75000"/>
                          </a:schemeClr>
                        </a:solidFill>
                        <a:latin typeface="+mj-lt"/>
                      </a:endParaRPr>
                    </a:p>
                  </a:txBody>
                  <a:tcPr marL="68580" marR="68580" marT="34290" marB="34290">
                    <a:lnR w="19050" cap="flat" cmpd="sng" algn="ctr">
                      <a:solidFill>
                        <a:schemeClr val="bg1"/>
                      </a:solidFill>
                      <a:prstDash val="solid"/>
                      <a:round/>
                      <a:headEnd type="none" w="med" len="med"/>
                      <a:tailEnd type="none" w="med" len="med"/>
                    </a:lnR>
                  </a:tcPr>
                </a:tc>
                <a:tc>
                  <a:txBody>
                    <a:bodyPr/>
                    <a:lstStyle/>
                    <a:p>
                      <a:pPr algn="ctr"/>
                      <a:r>
                        <a:rPr lang="en-US" sz="1200" b="1" dirty="0">
                          <a:solidFill>
                            <a:schemeClr val="tx1"/>
                          </a:solidFill>
                          <a:latin typeface="+mj-lt"/>
                        </a:rPr>
                        <a:t>5.3</a:t>
                      </a:r>
                    </a:p>
                  </a:txBody>
                  <a:tcPr marL="68580" marR="68580" marT="34290" marB="3429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 xmlns:a16="http://schemas.microsoft.com/office/drawing/2014/main" val="10011"/>
                  </a:ext>
                </a:extLst>
              </a:tr>
            </a:tbl>
          </a:graphicData>
        </a:graphic>
      </p:graphicFrame>
      <p:sp>
        <p:nvSpPr>
          <p:cNvPr id="8" name="TextBox 7"/>
          <p:cNvSpPr txBox="1"/>
          <p:nvPr/>
        </p:nvSpPr>
        <p:spPr>
          <a:xfrm>
            <a:off x="219711" y="5984409"/>
            <a:ext cx="8306452" cy="600164"/>
          </a:xfrm>
          <a:prstGeom prst="rect">
            <a:avLst/>
          </a:prstGeom>
          <a:noFill/>
        </p:spPr>
        <p:txBody>
          <a:bodyPr wrap="square" rtlCol="0">
            <a:spAutoFit/>
          </a:bodyPr>
          <a:lstStyle/>
          <a:p>
            <a:r>
              <a:rPr lang="en-US" sz="1100" dirty="0">
                <a:solidFill>
                  <a:srgbClr val="C00000"/>
                </a:solidFill>
              </a:rPr>
              <a:t>*Some students in grade 8 participated in the Algebra I assessment in place of the 8</a:t>
            </a:r>
            <a:r>
              <a:rPr lang="en-US" sz="1100" baseline="30000" dirty="0">
                <a:solidFill>
                  <a:srgbClr val="C00000"/>
                </a:solidFill>
              </a:rPr>
              <a:t>th</a:t>
            </a:r>
            <a:r>
              <a:rPr lang="en-US" sz="1100" dirty="0">
                <a:solidFill>
                  <a:srgbClr val="C00000"/>
                </a:solidFill>
              </a:rPr>
              <a:t> grade Math assessment. Thus, Math 8 outcomes are not representative of grade 8 performance as a whole.</a:t>
            </a:r>
          </a:p>
          <a:p>
            <a:r>
              <a:rPr lang="en-US" sz="1100" dirty="0" smtClean="0"/>
              <a:t>Notes</a:t>
            </a:r>
            <a:r>
              <a:rPr lang="en-US" sz="1100" dirty="0"/>
              <a:t>: Percentages may not total 100 due to rounding.</a:t>
            </a:r>
          </a:p>
        </p:txBody>
      </p:sp>
      <p:sp>
        <p:nvSpPr>
          <p:cNvPr id="6" name="Slide Number Placeholder 5"/>
          <p:cNvSpPr>
            <a:spLocks noGrp="1"/>
          </p:cNvSpPr>
          <p:nvPr>
            <p:ph type="sldNum" sz="quarter" idx="12"/>
          </p:nvPr>
        </p:nvSpPr>
        <p:spPr/>
        <p:txBody>
          <a:bodyPr/>
          <a:lstStyle/>
          <a:p>
            <a:fld id="{356A72F1-C897-1647-9CE8-BFFB19418015}" type="slidenum">
              <a:rPr lang="en-US" smtClean="0"/>
              <a:pPr/>
              <a:t>18</a:t>
            </a:fld>
            <a:endParaRPr lang="en-US" dirty="0"/>
          </a:p>
        </p:txBody>
      </p:sp>
    </p:spTree>
    <p:extLst>
      <p:ext uri="{BB962C8B-B14F-4D97-AF65-F5344CB8AC3E}">
        <p14:creationId xmlns:p14="http://schemas.microsoft.com/office/powerpoint/2010/main" val="21734892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787424640"/>
              </p:ext>
            </p:extLst>
          </p:nvPr>
        </p:nvGraphicFramePr>
        <p:xfrm>
          <a:off x="193961" y="1540813"/>
          <a:ext cx="4502730" cy="2217223"/>
        </p:xfrm>
        <a:graphic>
          <a:graphicData uri="http://schemas.openxmlformats.org/drawingml/2006/table">
            <a:tbl>
              <a:tblPr/>
              <a:tblGrid>
                <a:gridCol w="618185">
                  <a:extLst>
                    <a:ext uri="{9D8B030D-6E8A-4147-A177-3AD203B41FA5}">
                      <a16:colId xmlns="" xmlns:a16="http://schemas.microsoft.com/office/drawing/2014/main" val="20000"/>
                    </a:ext>
                  </a:extLst>
                </a:gridCol>
                <a:gridCol w="458925">
                  <a:extLst>
                    <a:ext uri="{9D8B030D-6E8A-4147-A177-3AD203B41FA5}">
                      <a16:colId xmlns="" xmlns:a16="http://schemas.microsoft.com/office/drawing/2014/main" val="20001"/>
                    </a:ext>
                  </a:extLst>
                </a:gridCol>
                <a:gridCol w="429480">
                  <a:extLst>
                    <a:ext uri="{9D8B030D-6E8A-4147-A177-3AD203B41FA5}">
                      <a16:colId xmlns="" xmlns:a16="http://schemas.microsoft.com/office/drawing/2014/main" val="20002"/>
                    </a:ext>
                  </a:extLst>
                </a:gridCol>
                <a:gridCol w="511287">
                  <a:extLst>
                    <a:ext uri="{9D8B030D-6E8A-4147-A177-3AD203B41FA5}">
                      <a16:colId xmlns="" xmlns:a16="http://schemas.microsoft.com/office/drawing/2014/main" val="20003"/>
                    </a:ext>
                  </a:extLst>
                </a:gridCol>
                <a:gridCol w="511287">
                  <a:extLst>
                    <a:ext uri="{9D8B030D-6E8A-4147-A177-3AD203B41FA5}">
                      <a16:colId xmlns="" xmlns:a16="http://schemas.microsoft.com/office/drawing/2014/main" val="20004"/>
                    </a:ext>
                  </a:extLst>
                </a:gridCol>
                <a:gridCol w="480609">
                  <a:extLst>
                    <a:ext uri="{9D8B030D-6E8A-4147-A177-3AD203B41FA5}">
                      <a16:colId xmlns="" xmlns:a16="http://schemas.microsoft.com/office/drawing/2014/main" val="20005"/>
                    </a:ext>
                  </a:extLst>
                </a:gridCol>
                <a:gridCol w="490835">
                  <a:extLst>
                    <a:ext uri="{9D8B030D-6E8A-4147-A177-3AD203B41FA5}">
                      <a16:colId xmlns="" xmlns:a16="http://schemas.microsoft.com/office/drawing/2014/main" val="20006"/>
                    </a:ext>
                  </a:extLst>
                </a:gridCol>
                <a:gridCol w="501061">
                  <a:extLst>
                    <a:ext uri="{9D8B030D-6E8A-4147-A177-3AD203B41FA5}">
                      <a16:colId xmlns="" xmlns:a16="http://schemas.microsoft.com/office/drawing/2014/main" val="20007"/>
                    </a:ext>
                  </a:extLst>
                </a:gridCol>
                <a:gridCol w="501061">
                  <a:extLst>
                    <a:ext uri="{9D8B030D-6E8A-4147-A177-3AD203B41FA5}">
                      <a16:colId xmlns="" xmlns:a16="http://schemas.microsoft.com/office/drawing/2014/main" val="20008"/>
                    </a:ext>
                  </a:extLst>
                </a:gridCol>
              </a:tblGrid>
              <a:tr h="440387">
                <a:tc>
                  <a:txBody>
                    <a:bodyPr/>
                    <a:lstStyle/>
                    <a:p>
                      <a:pPr algn="ctr" fontAlgn="b"/>
                      <a:r>
                        <a:rPr lang="en-US" sz="1400" b="1" i="0" u="none" strike="noStrike" dirty="0">
                          <a:solidFill>
                            <a:srgbClr val="000000"/>
                          </a:solidFill>
                          <a:effectLst/>
                          <a:latin typeface="+mn-lt"/>
                        </a:rPr>
                        <a:t>Grade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gridSpan="4">
                  <a:txBody>
                    <a:bodyPr/>
                    <a:lstStyle/>
                    <a:p>
                      <a:pPr algn="ctr" fontAlgn="b"/>
                      <a:r>
                        <a:rPr lang="en-US" sz="1400" b="1" i="0" u="none" strike="noStrike" dirty="0">
                          <a:solidFill>
                            <a:srgbClr val="000000"/>
                          </a:solidFill>
                          <a:effectLst/>
                          <a:latin typeface="+mn-lt"/>
                        </a:rPr>
                        <a:t>District            </a:t>
                      </a:r>
                      <a:r>
                        <a:rPr lang="en-US" sz="1100" b="0" i="0" u="none" strike="noStrike" dirty="0">
                          <a:solidFill>
                            <a:srgbClr val="000000"/>
                          </a:solidFill>
                          <a:effectLst/>
                          <a:latin typeface="+mn-lt"/>
                        </a:rPr>
                        <a:t> </a:t>
                      </a:r>
                      <a:endParaRPr lang="en-US" sz="1100" b="0" i="0" u="none" strike="noStrike" dirty="0" smtClean="0">
                        <a:solidFill>
                          <a:srgbClr val="000000"/>
                        </a:solidFill>
                        <a:effectLst/>
                        <a:latin typeface="+mn-lt"/>
                      </a:endParaRPr>
                    </a:p>
                    <a:p>
                      <a:pPr algn="ctr" fontAlgn="b"/>
                      <a:r>
                        <a:rPr lang="en-US" sz="1100" b="0" i="0" u="none" strike="noStrike" dirty="0" smtClean="0">
                          <a:solidFill>
                            <a:srgbClr val="000000"/>
                          </a:solidFill>
                          <a:effectLst/>
                          <a:latin typeface="+mn-lt"/>
                        </a:rPr>
                        <a:t>% &gt;= </a:t>
                      </a:r>
                      <a:r>
                        <a:rPr lang="en-US" sz="1100" b="0" i="0" u="none" strike="noStrike" dirty="0">
                          <a:solidFill>
                            <a:srgbClr val="000000"/>
                          </a:solidFill>
                          <a:effectLst/>
                          <a:latin typeface="+mn-lt"/>
                        </a:rPr>
                        <a:t>Level 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hMerge="1">
                  <a:txBody>
                    <a:bodyPr/>
                    <a:lstStyle/>
                    <a:p>
                      <a:endParaRPr lang="en-US"/>
                    </a:p>
                  </a:txBody>
                  <a:tcPr/>
                </a:tc>
                <a:tc hMerge="1">
                  <a:txBody>
                    <a:bodyPr/>
                    <a:lstStyle/>
                    <a:p>
                      <a:endParaRPr lang="en-US"/>
                    </a:p>
                  </a:txBody>
                  <a:tcPr/>
                </a:tc>
                <a:tc hMerge="1">
                  <a:txBody>
                    <a:bodyPr/>
                    <a:lstStyle/>
                    <a:p>
                      <a:pPr algn="ctr" fontAlgn="b"/>
                      <a:endParaRPr lang="en-US" sz="11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gridSpan="4">
                  <a:txBody>
                    <a:bodyPr/>
                    <a:lstStyle/>
                    <a:p>
                      <a:pPr algn="ctr" fontAlgn="b"/>
                      <a:r>
                        <a:rPr lang="en-US" sz="1400" b="1" i="0" u="none" strike="noStrike" dirty="0">
                          <a:solidFill>
                            <a:srgbClr val="000000"/>
                          </a:solidFill>
                          <a:effectLst/>
                          <a:latin typeface="+mn-lt"/>
                        </a:rPr>
                        <a:t>NJ</a:t>
                      </a:r>
                      <a:r>
                        <a:rPr lang="en-US" sz="1100" b="0" i="0" u="none" strike="noStrike" dirty="0">
                          <a:solidFill>
                            <a:srgbClr val="000000"/>
                          </a:solidFill>
                          <a:effectLst/>
                          <a:latin typeface="+mn-lt"/>
                        </a:rPr>
                        <a:t>                     </a:t>
                      </a:r>
                      <a:endParaRPr lang="en-US" sz="1100" b="0" i="0" u="none" strike="noStrike" dirty="0" smtClean="0">
                        <a:solidFill>
                          <a:srgbClr val="000000"/>
                        </a:solidFill>
                        <a:effectLst/>
                        <a:latin typeface="+mn-lt"/>
                      </a:endParaRPr>
                    </a:p>
                    <a:p>
                      <a:pPr algn="ctr" fontAlgn="b"/>
                      <a:r>
                        <a:rPr lang="en-US" sz="1100" b="0" i="0" u="none" strike="noStrike" dirty="0" smtClean="0">
                          <a:solidFill>
                            <a:srgbClr val="000000"/>
                          </a:solidFill>
                          <a:effectLst/>
                          <a:latin typeface="+mn-lt"/>
                        </a:rPr>
                        <a:t>% &gt;= </a:t>
                      </a:r>
                      <a:r>
                        <a:rPr lang="en-US" sz="1100" b="0" i="0" u="none" strike="noStrike" dirty="0">
                          <a:solidFill>
                            <a:srgbClr val="000000"/>
                          </a:solidFill>
                          <a:effectLst/>
                          <a:latin typeface="+mn-lt"/>
                        </a:rPr>
                        <a:t>Level 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hMerge="1">
                  <a:txBody>
                    <a:bodyPr/>
                    <a:lstStyle/>
                    <a:p>
                      <a:endParaRPr lang="en-US"/>
                    </a:p>
                  </a:txBody>
                  <a:tcPr/>
                </a:tc>
                <a:tc hMerge="1">
                  <a:txBody>
                    <a:bodyPr/>
                    <a:lstStyle/>
                    <a:p>
                      <a:endParaRPr lang="en-US"/>
                    </a:p>
                  </a:txBody>
                  <a:tcPr/>
                </a:tc>
                <a:tc hMerge="1">
                  <a:txBody>
                    <a:bodyPr/>
                    <a:lstStyle/>
                    <a:p>
                      <a:pPr algn="ctr" fontAlgn="b"/>
                      <a:endParaRPr lang="en-US" sz="11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extLst>
                  <a:ext uri="{0D108BD9-81ED-4DB2-BD59-A6C34878D82A}">
                    <a16:rowId xmlns="" xmlns:a16="http://schemas.microsoft.com/office/drawing/2014/main" val="10000"/>
                  </a:ext>
                </a:extLst>
              </a:tr>
              <a:tr h="344105">
                <a:tc>
                  <a:txBody>
                    <a:bodyPr/>
                    <a:lstStyle/>
                    <a:p>
                      <a:pPr algn="ctr" fontAlgn="b"/>
                      <a:r>
                        <a:rPr lang="en-US" sz="1400" b="1" i="0" u="none" strike="noStrike" dirty="0">
                          <a:solidFill>
                            <a:srgbClr val="000000"/>
                          </a:solidFill>
                          <a:effectLst/>
                          <a:latin typeface="+mn-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1" u="none" strike="noStrike" dirty="0" smtClean="0">
                          <a:solidFill>
                            <a:srgbClr val="000000"/>
                          </a:solidFill>
                          <a:effectLst/>
                          <a:latin typeface="+mn-lt"/>
                        </a:rPr>
                        <a:t>15-16</a:t>
                      </a:r>
                      <a:endParaRPr lang="en-US" sz="1000" b="0" i="1"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u="none" strike="noStrike" dirty="0" smtClean="0">
                        <a:solidFill>
                          <a:srgbClr val="000000"/>
                        </a:solidFill>
                        <a:effectLst/>
                        <a:latin typeface="+mn-lt"/>
                      </a:endParaRPr>
                    </a:p>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u="none" strike="noStrike" dirty="0" smtClean="0">
                          <a:solidFill>
                            <a:srgbClr val="000000"/>
                          </a:solidFill>
                          <a:effectLst/>
                          <a:latin typeface="+mn-lt"/>
                        </a:rPr>
                        <a:t>16-17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u="none" strike="noStrike" dirty="0" smtClean="0">
                          <a:solidFill>
                            <a:srgbClr val="000000"/>
                          </a:solidFill>
                          <a:effectLst/>
                          <a:latin typeface="+mn-lt"/>
                        </a:rPr>
                        <a:t>17-18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u="none" strike="noStrike" dirty="0" smtClean="0">
                          <a:solidFill>
                            <a:srgbClr val="000000"/>
                          </a:solidFill>
                          <a:effectLst/>
                          <a:latin typeface="+mn-lt"/>
                        </a:rPr>
                        <a:t>18-19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000" b="0" i="1" u="none" strike="noStrike" dirty="0" smtClean="0">
                          <a:solidFill>
                            <a:srgbClr val="000000"/>
                          </a:solidFill>
                          <a:effectLst/>
                          <a:latin typeface="+mn-lt"/>
                        </a:rPr>
                        <a:t>15-16</a:t>
                      </a:r>
                      <a:endParaRPr lang="en-US" sz="1000" b="0" i="1"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u="none" strike="noStrike" dirty="0" smtClean="0">
                        <a:solidFill>
                          <a:srgbClr val="000000"/>
                        </a:solidFill>
                        <a:effectLst/>
                        <a:latin typeface="+mn-lt"/>
                      </a:endParaRPr>
                    </a:p>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u="none" strike="noStrike" dirty="0" smtClean="0">
                          <a:solidFill>
                            <a:srgbClr val="000000"/>
                          </a:solidFill>
                          <a:effectLst/>
                          <a:latin typeface="+mn-lt"/>
                        </a:rPr>
                        <a:t>16-17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u="none" strike="noStrike" dirty="0" smtClean="0">
                          <a:solidFill>
                            <a:srgbClr val="000000"/>
                          </a:solidFill>
                          <a:effectLst/>
                          <a:latin typeface="+mn-lt"/>
                        </a:rPr>
                        <a:t>17-18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u="none" strike="noStrike" dirty="0" smtClean="0">
                          <a:solidFill>
                            <a:srgbClr val="000000"/>
                          </a:solidFill>
                          <a:effectLst/>
                          <a:latin typeface="+mn-lt"/>
                        </a:rPr>
                        <a:t>18-19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477577">
                <a:tc>
                  <a:txBody>
                    <a:bodyPr/>
                    <a:lstStyle/>
                    <a:p>
                      <a:pPr algn="ctr" fontAlgn="b"/>
                      <a:r>
                        <a:rPr lang="en-US" sz="1400" b="0" i="0" u="none" strike="noStrike" dirty="0">
                          <a:solidFill>
                            <a:srgbClr val="000000"/>
                          </a:solidFill>
                          <a:effectLst/>
                          <a:latin typeface="+mn-lt"/>
                        </a:rPr>
                        <a:t>Grade 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mn-lt"/>
                        </a:rPr>
                        <a:t>80%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68%</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75%</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83%</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a:solidFill>
                            <a:srgbClr val="000000"/>
                          </a:solidFill>
                          <a:effectLst/>
                          <a:latin typeface="+mn-lt"/>
                        </a:rPr>
                        <a:t>52%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53%</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53%</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55%</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477577">
                <a:tc>
                  <a:txBody>
                    <a:bodyPr/>
                    <a:lstStyle/>
                    <a:p>
                      <a:pPr algn="ctr" fontAlgn="b"/>
                      <a:r>
                        <a:rPr lang="en-US" sz="1400" b="0" i="0" u="none" strike="noStrike">
                          <a:solidFill>
                            <a:srgbClr val="000000"/>
                          </a:solidFill>
                          <a:effectLst/>
                          <a:latin typeface="+mn-lt"/>
                        </a:rPr>
                        <a:t>Grade 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mn-lt"/>
                        </a:rPr>
                        <a:t>56%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69%</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64%</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67%</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a:solidFill>
                            <a:srgbClr val="000000"/>
                          </a:solidFill>
                          <a:effectLst/>
                          <a:latin typeface="+mn-lt"/>
                        </a:rPr>
                        <a:t>47%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47%</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49%</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51%</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477577">
                <a:tc>
                  <a:txBody>
                    <a:bodyPr/>
                    <a:lstStyle/>
                    <a:p>
                      <a:pPr algn="ctr" fontAlgn="b"/>
                      <a:r>
                        <a:rPr lang="en-US" sz="1400" b="0" i="0" u="none" strike="noStrike">
                          <a:solidFill>
                            <a:srgbClr val="000000"/>
                          </a:solidFill>
                          <a:effectLst/>
                          <a:latin typeface="+mn-lt"/>
                        </a:rPr>
                        <a:t>Grade 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mn-lt"/>
                        </a:rPr>
                        <a:t>69%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66%</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70%</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62%</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a:solidFill>
                            <a:srgbClr val="000000"/>
                          </a:solidFill>
                          <a:effectLst/>
                          <a:latin typeface="+mn-lt"/>
                        </a:rPr>
                        <a:t>52%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46%</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49%</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47%</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bl>
          </a:graphicData>
        </a:graphic>
      </p:graphicFrame>
      <p:sp>
        <p:nvSpPr>
          <p:cNvPr id="3" name="Slide Number Placeholder 2"/>
          <p:cNvSpPr>
            <a:spLocks noGrp="1"/>
          </p:cNvSpPr>
          <p:nvPr>
            <p:ph type="sldNum" sz="quarter" idx="12"/>
          </p:nvPr>
        </p:nvSpPr>
        <p:spPr/>
        <p:txBody>
          <a:bodyPr/>
          <a:lstStyle/>
          <a:p>
            <a:fld id="{356A72F1-C897-1647-9CE8-BFFB19418015}" type="slidenum">
              <a:rPr lang="en-US" smtClean="0">
                <a:solidFill>
                  <a:srgbClr val="1F497D"/>
                </a:solidFill>
              </a:rPr>
              <a:pPr/>
              <a:t>19</a:t>
            </a:fld>
            <a:endParaRPr lang="en-US">
              <a:solidFill>
                <a:srgbClr val="1F497D"/>
              </a:solidFill>
            </a:endParaRPr>
          </a:p>
        </p:txBody>
      </p:sp>
      <p:sp>
        <p:nvSpPr>
          <p:cNvPr id="4" name="Title 3"/>
          <p:cNvSpPr>
            <a:spLocks noGrp="1"/>
          </p:cNvSpPr>
          <p:nvPr>
            <p:ph type="title"/>
          </p:nvPr>
        </p:nvSpPr>
        <p:spPr/>
        <p:txBody>
          <a:bodyPr>
            <a:normAutofit fontScale="90000"/>
          </a:bodyPr>
          <a:lstStyle/>
          <a:p>
            <a:r>
              <a:rPr lang="en-US" dirty="0" smtClean="0">
                <a:latin typeface="Book Antiqua" panose="02040602050305030304" pitchFamily="18" charset="0"/>
              </a:rPr>
              <a:t>Grades 3-5 Mathematics Comparisons: % &gt;=Level 4</a:t>
            </a:r>
            <a:endParaRPr lang="en-US" dirty="0">
              <a:latin typeface="Book Antiqua" panose="02040602050305030304" pitchFamily="18" charset="0"/>
            </a:endParaRPr>
          </a:p>
        </p:txBody>
      </p:sp>
      <p:graphicFrame>
        <p:nvGraphicFramePr>
          <p:cNvPr id="7" name="Chart 6"/>
          <p:cNvGraphicFramePr/>
          <p:nvPr>
            <p:extLst>
              <p:ext uri="{D42A27DB-BD31-4B8C-83A1-F6EECF244321}">
                <p14:modId xmlns:p14="http://schemas.microsoft.com/office/powerpoint/2010/main" val="1894399585"/>
              </p:ext>
            </p:extLst>
          </p:nvPr>
        </p:nvGraphicFramePr>
        <p:xfrm>
          <a:off x="3650334" y="3339147"/>
          <a:ext cx="5307929" cy="328676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807093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910329"/>
          </a:xfrm>
        </p:spPr>
        <p:txBody>
          <a:bodyPr>
            <a:normAutofit fontScale="92500" lnSpcReduction="20000"/>
          </a:bodyPr>
          <a:lstStyle/>
          <a:p>
            <a:pPr>
              <a:lnSpc>
                <a:spcPct val="200000"/>
              </a:lnSpc>
            </a:pPr>
            <a:r>
              <a:rPr lang="en-US" sz="2400" dirty="0" smtClean="0"/>
              <a:t>NJSLA (Formerly PARCC) – ELA and Math (Grades 3-11)</a:t>
            </a:r>
          </a:p>
          <a:p>
            <a:pPr>
              <a:lnSpc>
                <a:spcPct val="200000"/>
              </a:lnSpc>
            </a:pPr>
            <a:r>
              <a:rPr lang="en-US" sz="2400" dirty="0" smtClean="0"/>
              <a:t>NJSLA – Science (Grades 5, 8, and 11)</a:t>
            </a:r>
          </a:p>
          <a:p>
            <a:pPr lvl="1">
              <a:lnSpc>
                <a:spcPct val="200000"/>
              </a:lnSpc>
            </a:pPr>
            <a:r>
              <a:rPr lang="en-US" sz="2400" dirty="0" smtClean="0"/>
              <a:t>Year 1 – Scores to be reported late Fall 2019</a:t>
            </a:r>
          </a:p>
          <a:p>
            <a:pPr>
              <a:lnSpc>
                <a:spcPct val="200000"/>
              </a:lnSpc>
            </a:pPr>
            <a:r>
              <a:rPr lang="en-US" sz="2400" dirty="0" smtClean="0"/>
              <a:t>DLM – ELA, Math, and Science (Grades 3-8 and 11)</a:t>
            </a:r>
          </a:p>
          <a:p>
            <a:pPr>
              <a:lnSpc>
                <a:spcPct val="200000"/>
              </a:lnSpc>
            </a:pPr>
            <a:r>
              <a:rPr lang="en-US" sz="2400" dirty="0" smtClean="0"/>
              <a:t>ACCESS For ELLs (Grades K-12)</a:t>
            </a:r>
          </a:p>
          <a:p>
            <a:pPr>
              <a:lnSpc>
                <a:spcPct val="200000"/>
              </a:lnSpc>
            </a:pPr>
            <a:r>
              <a:rPr lang="en-US" sz="2400" dirty="0" smtClean="0"/>
              <a:t>SAT/ACT (Grades 11 and 12)</a:t>
            </a:r>
          </a:p>
          <a:p>
            <a:pPr>
              <a:lnSpc>
                <a:spcPct val="200000"/>
              </a:lnSpc>
            </a:pPr>
            <a:r>
              <a:rPr lang="en-US" sz="2400" dirty="0" smtClean="0"/>
              <a:t>Advanced Placement (Grades 11 and 12)</a:t>
            </a:r>
          </a:p>
        </p:txBody>
      </p:sp>
      <p:sp>
        <p:nvSpPr>
          <p:cNvPr id="3" name="Slide Number Placeholder 2"/>
          <p:cNvSpPr>
            <a:spLocks noGrp="1"/>
          </p:cNvSpPr>
          <p:nvPr>
            <p:ph type="sldNum" sz="quarter" idx="12"/>
          </p:nvPr>
        </p:nvSpPr>
        <p:spPr/>
        <p:txBody>
          <a:bodyPr/>
          <a:lstStyle/>
          <a:p>
            <a:fld id="{356A72F1-C897-1647-9CE8-BFFB19418015}" type="slidenum">
              <a:rPr lang="en-US" smtClean="0"/>
              <a:pPr/>
              <a:t>2</a:t>
            </a:fld>
            <a:endParaRPr lang="en-US"/>
          </a:p>
        </p:txBody>
      </p:sp>
      <p:sp>
        <p:nvSpPr>
          <p:cNvPr id="4" name="Title 3"/>
          <p:cNvSpPr>
            <a:spLocks noGrp="1"/>
          </p:cNvSpPr>
          <p:nvPr>
            <p:ph type="title"/>
          </p:nvPr>
        </p:nvSpPr>
        <p:spPr/>
        <p:txBody>
          <a:bodyPr>
            <a:normAutofit fontScale="90000"/>
          </a:bodyPr>
          <a:lstStyle/>
          <a:p>
            <a:r>
              <a:rPr lang="en-US" dirty="0" smtClean="0">
                <a:latin typeface="Book Antiqua" panose="02040602050305030304" pitchFamily="18" charset="0"/>
              </a:rPr>
              <a:t>Overview of district </a:t>
            </a:r>
            <a:r>
              <a:rPr lang="en-US" dirty="0" smtClean="0">
                <a:latin typeface="Book Antiqua" panose="02040602050305030304" pitchFamily="18" charset="0"/>
              </a:rPr>
              <a:t>assessments</a:t>
            </a:r>
            <a:endParaRPr lang="en-US" dirty="0">
              <a:latin typeface="Book Antiqua" panose="02040602050305030304" pitchFamily="18" charset="0"/>
            </a:endParaRPr>
          </a:p>
        </p:txBody>
      </p:sp>
    </p:spTree>
    <p:extLst>
      <p:ext uri="{BB962C8B-B14F-4D97-AF65-F5344CB8AC3E}">
        <p14:creationId xmlns:p14="http://schemas.microsoft.com/office/powerpoint/2010/main" val="9071318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1927886708"/>
              </p:ext>
            </p:extLst>
          </p:nvPr>
        </p:nvGraphicFramePr>
        <p:xfrm>
          <a:off x="1676400" y="2130139"/>
          <a:ext cx="5671932" cy="1883584"/>
        </p:xfrm>
        <a:graphic>
          <a:graphicData uri="http://schemas.openxmlformats.org/drawingml/2006/table">
            <a:tbl>
              <a:tblPr firstRow="1" lastRow="1" bandRow="1">
                <a:tableStyleId>{5C22544A-7EE6-4342-B048-85BDC9FD1C3A}</a:tableStyleId>
              </a:tblPr>
              <a:tblGrid>
                <a:gridCol w="1745886">
                  <a:extLst>
                    <a:ext uri="{9D8B030D-6E8A-4147-A177-3AD203B41FA5}">
                      <a16:colId xmlns="" xmlns:a16="http://schemas.microsoft.com/office/drawing/2014/main" val="20000"/>
                    </a:ext>
                  </a:extLst>
                </a:gridCol>
                <a:gridCol w="1285208">
                  <a:extLst>
                    <a:ext uri="{9D8B030D-6E8A-4147-A177-3AD203B41FA5}">
                      <a16:colId xmlns="" xmlns:a16="http://schemas.microsoft.com/office/drawing/2014/main" val="20001"/>
                    </a:ext>
                  </a:extLst>
                </a:gridCol>
                <a:gridCol w="1320419">
                  <a:extLst>
                    <a:ext uri="{9D8B030D-6E8A-4147-A177-3AD203B41FA5}">
                      <a16:colId xmlns="" xmlns:a16="http://schemas.microsoft.com/office/drawing/2014/main" val="20002"/>
                    </a:ext>
                  </a:extLst>
                </a:gridCol>
                <a:gridCol w="1320419">
                  <a:extLst>
                    <a:ext uri="{9D8B030D-6E8A-4147-A177-3AD203B41FA5}">
                      <a16:colId xmlns="" xmlns:a16="http://schemas.microsoft.com/office/drawing/2014/main" val="20003"/>
                    </a:ext>
                  </a:extLst>
                </a:gridCol>
              </a:tblGrid>
              <a:tr h="810491">
                <a:tc>
                  <a:txBody>
                    <a:bodyPr/>
                    <a:lstStyle/>
                    <a:p>
                      <a:r>
                        <a:rPr lang="en-US" dirty="0" smtClean="0"/>
                        <a:t>School Name</a:t>
                      </a:r>
                    </a:p>
                  </a:txBody>
                  <a:tcPr marL="131024" marR="131024"/>
                </a:tc>
                <a:tc>
                  <a:txBody>
                    <a:bodyPr/>
                    <a:lstStyle/>
                    <a:p>
                      <a:pPr algn="ctr"/>
                      <a:r>
                        <a:rPr lang="en-US" sz="1600" dirty="0" smtClean="0"/>
                        <a:t>Grade</a:t>
                      </a:r>
                      <a:r>
                        <a:rPr lang="en-US" sz="1600" baseline="0" dirty="0" smtClean="0"/>
                        <a:t>  3   %</a:t>
                      </a:r>
                      <a:r>
                        <a:rPr lang="en-US" sz="1600" dirty="0" smtClean="0"/>
                        <a:t> &gt;=</a:t>
                      </a:r>
                    </a:p>
                    <a:p>
                      <a:pPr algn="ctr"/>
                      <a:r>
                        <a:rPr lang="en-US" sz="1600" baseline="0" dirty="0" smtClean="0"/>
                        <a:t> Level 4</a:t>
                      </a:r>
                      <a:endParaRPr lang="en-US" sz="1600" dirty="0"/>
                    </a:p>
                  </a:txBody>
                  <a:tcPr marL="131024" marR="131024"/>
                </a:tc>
                <a:tc>
                  <a:txBody>
                    <a:bodyPr/>
                    <a:lstStyle/>
                    <a:p>
                      <a:pPr algn="ctr"/>
                      <a:r>
                        <a:rPr lang="en-US" sz="1600" dirty="0" smtClean="0"/>
                        <a:t>Grade</a:t>
                      </a:r>
                      <a:r>
                        <a:rPr lang="en-US" sz="1600" baseline="0" dirty="0" smtClean="0"/>
                        <a:t>  4  </a:t>
                      </a:r>
                    </a:p>
                    <a:p>
                      <a:pPr algn="ctr"/>
                      <a:r>
                        <a:rPr lang="en-US" sz="1600" baseline="0" dirty="0" smtClean="0"/>
                        <a:t> %</a:t>
                      </a:r>
                      <a:r>
                        <a:rPr lang="en-US" sz="1600" dirty="0" smtClean="0"/>
                        <a:t> &gt;=</a:t>
                      </a:r>
                    </a:p>
                    <a:p>
                      <a:pPr algn="ctr"/>
                      <a:r>
                        <a:rPr lang="en-US" sz="1600" baseline="0" dirty="0" smtClean="0"/>
                        <a:t> Level 4</a:t>
                      </a:r>
                      <a:endParaRPr lang="en-US" sz="1600" dirty="0"/>
                    </a:p>
                  </a:txBody>
                  <a:tcPr marL="131024" marR="131024"/>
                </a:tc>
                <a:tc>
                  <a:txBody>
                    <a:bodyPr/>
                    <a:lstStyle/>
                    <a:p>
                      <a:pPr algn="ctr"/>
                      <a:r>
                        <a:rPr lang="en-US" sz="1600" dirty="0" smtClean="0"/>
                        <a:t>Grade</a:t>
                      </a:r>
                      <a:r>
                        <a:rPr lang="en-US" sz="1600" baseline="0" dirty="0" smtClean="0"/>
                        <a:t>  5  </a:t>
                      </a:r>
                    </a:p>
                    <a:p>
                      <a:pPr algn="ctr"/>
                      <a:r>
                        <a:rPr lang="en-US" sz="1600" baseline="0" dirty="0" smtClean="0"/>
                        <a:t> %</a:t>
                      </a:r>
                      <a:r>
                        <a:rPr lang="en-US" sz="1600" dirty="0" smtClean="0"/>
                        <a:t> &gt;=</a:t>
                      </a:r>
                      <a:r>
                        <a:rPr lang="en-US" sz="1600" baseline="0" dirty="0" smtClean="0"/>
                        <a:t> </a:t>
                      </a:r>
                    </a:p>
                    <a:p>
                      <a:pPr algn="ctr"/>
                      <a:r>
                        <a:rPr lang="en-US" sz="1600" baseline="0" dirty="0" smtClean="0"/>
                        <a:t>Level 4</a:t>
                      </a:r>
                      <a:endParaRPr lang="en-US" sz="1600" dirty="0"/>
                    </a:p>
                  </a:txBody>
                  <a:tcPr marL="131024" marR="131024"/>
                </a:tc>
                <a:extLst>
                  <a:ext uri="{0D108BD9-81ED-4DB2-BD59-A6C34878D82A}">
                    <a16:rowId xmlns="" xmlns:a16="http://schemas.microsoft.com/office/drawing/2014/main" val="10000"/>
                  </a:ext>
                </a:extLst>
              </a:tr>
              <a:tr h="530087">
                <a:tc>
                  <a:txBody>
                    <a:bodyPr/>
                    <a:lstStyle/>
                    <a:p>
                      <a:pPr algn="ctr"/>
                      <a:r>
                        <a:rPr lang="en-US" sz="2000" dirty="0" smtClean="0"/>
                        <a:t>District</a:t>
                      </a:r>
                    </a:p>
                  </a:txBody>
                  <a:tcPr marL="131024" marR="131024">
                    <a:solidFill>
                      <a:schemeClr val="accent1">
                        <a:lumMod val="60000"/>
                        <a:lumOff val="40000"/>
                      </a:schemeClr>
                    </a:solidFill>
                  </a:tcPr>
                </a:tc>
                <a:tc>
                  <a:txBody>
                    <a:bodyPr/>
                    <a:lstStyle/>
                    <a:p>
                      <a:pPr algn="ctr"/>
                      <a:r>
                        <a:rPr lang="en-US" dirty="0" smtClean="0"/>
                        <a:t>82.6%</a:t>
                      </a:r>
                      <a:endParaRPr lang="en-US" dirty="0"/>
                    </a:p>
                  </a:txBody>
                  <a:tcPr marL="131024" marR="131024" anchor="ctr">
                    <a:solidFill>
                      <a:schemeClr val="accent1">
                        <a:lumMod val="60000"/>
                        <a:lumOff val="40000"/>
                      </a:schemeClr>
                    </a:solidFill>
                  </a:tcPr>
                </a:tc>
                <a:tc>
                  <a:txBody>
                    <a:bodyPr/>
                    <a:lstStyle/>
                    <a:p>
                      <a:pPr algn="ctr"/>
                      <a:r>
                        <a:rPr lang="en-US" dirty="0" smtClean="0"/>
                        <a:t>66.7%</a:t>
                      </a:r>
                      <a:endParaRPr lang="en-US" dirty="0"/>
                    </a:p>
                  </a:txBody>
                  <a:tcPr marL="131024" marR="131024" anchor="ctr">
                    <a:solidFill>
                      <a:schemeClr val="accent1">
                        <a:lumMod val="60000"/>
                        <a:lumOff val="40000"/>
                      </a:schemeClr>
                    </a:solidFill>
                  </a:tcPr>
                </a:tc>
                <a:tc>
                  <a:txBody>
                    <a:bodyPr/>
                    <a:lstStyle/>
                    <a:p>
                      <a:pPr algn="ctr"/>
                      <a:r>
                        <a:rPr lang="en-US" dirty="0" smtClean="0"/>
                        <a:t>62%</a:t>
                      </a:r>
                      <a:endParaRPr lang="en-US" dirty="0"/>
                    </a:p>
                  </a:txBody>
                  <a:tcPr marL="131024" marR="131024" anchor="ctr">
                    <a:solidFill>
                      <a:schemeClr val="accent1">
                        <a:lumMod val="60000"/>
                        <a:lumOff val="40000"/>
                      </a:schemeClr>
                    </a:solidFill>
                  </a:tcPr>
                </a:tc>
                <a:extLst>
                  <a:ext uri="{0D108BD9-81ED-4DB2-BD59-A6C34878D82A}">
                    <a16:rowId xmlns="" xmlns:a16="http://schemas.microsoft.com/office/drawing/2014/main" val="10003"/>
                  </a:ext>
                </a:extLst>
              </a:tr>
              <a:tr h="530537">
                <a:tc>
                  <a:txBody>
                    <a:bodyPr/>
                    <a:lstStyle/>
                    <a:p>
                      <a:pPr algn="ctr"/>
                      <a:r>
                        <a:rPr lang="en-US" sz="2000" dirty="0" smtClean="0">
                          <a:solidFill>
                            <a:schemeClr val="tx1"/>
                          </a:solidFill>
                        </a:rPr>
                        <a:t>State</a:t>
                      </a:r>
                    </a:p>
                  </a:txBody>
                  <a:tcPr marL="131024" marR="131024">
                    <a:solidFill>
                      <a:schemeClr val="accent1">
                        <a:lumMod val="60000"/>
                        <a:lumOff val="40000"/>
                      </a:schemeClr>
                    </a:solidFill>
                  </a:tcPr>
                </a:tc>
                <a:tc>
                  <a:txBody>
                    <a:bodyPr/>
                    <a:lstStyle/>
                    <a:p>
                      <a:pPr algn="ctr"/>
                      <a:r>
                        <a:rPr lang="en-US" dirty="0" smtClean="0">
                          <a:solidFill>
                            <a:srgbClr val="000000"/>
                          </a:solidFill>
                        </a:rPr>
                        <a:t>55.1%</a:t>
                      </a:r>
                      <a:endParaRPr lang="en-US" dirty="0">
                        <a:solidFill>
                          <a:srgbClr val="000000"/>
                        </a:solidFill>
                      </a:endParaRPr>
                    </a:p>
                  </a:txBody>
                  <a:tcPr marL="131024" marR="131024" anchor="ctr">
                    <a:solidFill>
                      <a:schemeClr val="accent1">
                        <a:lumMod val="60000"/>
                        <a:lumOff val="40000"/>
                      </a:schemeClr>
                    </a:solidFill>
                  </a:tcPr>
                </a:tc>
                <a:tc>
                  <a:txBody>
                    <a:bodyPr/>
                    <a:lstStyle/>
                    <a:p>
                      <a:pPr algn="ctr"/>
                      <a:r>
                        <a:rPr lang="en-US" dirty="0" smtClean="0">
                          <a:solidFill>
                            <a:srgbClr val="000000"/>
                          </a:solidFill>
                        </a:rPr>
                        <a:t>51%</a:t>
                      </a:r>
                      <a:endParaRPr lang="en-US" dirty="0">
                        <a:solidFill>
                          <a:srgbClr val="000000"/>
                        </a:solidFill>
                      </a:endParaRPr>
                    </a:p>
                  </a:txBody>
                  <a:tcPr marL="131024" marR="131024" anchor="ctr">
                    <a:solidFill>
                      <a:schemeClr val="accent1">
                        <a:lumMod val="60000"/>
                        <a:lumOff val="40000"/>
                      </a:schemeClr>
                    </a:solidFill>
                  </a:tcPr>
                </a:tc>
                <a:tc>
                  <a:txBody>
                    <a:bodyPr/>
                    <a:lstStyle/>
                    <a:p>
                      <a:pPr algn="ctr"/>
                      <a:r>
                        <a:rPr lang="en-US" dirty="0" smtClean="0">
                          <a:solidFill>
                            <a:srgbClr val="000000"/>
                          </a:solidFill>
                        </a:rPr>
                        <a:t>46.8%</a:t>
                      </a:r>
                      <a:endParaRPr lang="en-US" dirty="0">
                        <a:solidFill>
                          <a:srgbClr val="000000"/>
                        </a:solidFill>
                      </a:endParaRPr>
                    </a:p>
                  </a:txBody>
                  <a:tcPr marL="131024" marR="131024" anchor="ctr">
                    <a:solidFill>
                      <a:schemeClr val="accent1">
                        <a:lumMod val="60000"/>
                        <a:lumOff val="40000"/>
                      </a:schemeClr>
                    </a:solidFill>
                  </a:tcPr>
                </a:tc>
                <a:extLst>
                  <a:ext uri="{0D108BD9-81ED-4DB2-BD59-A6C34878D82A}">
                    <a16:rowId xmlns="" xmlns:a16="http://schemas.microsoft.com/office/drawing/2014/main" val="10004"/>
                  </a:ext>
                </a:extLst>
              </a:tr>
            </a:tbl>
          </a:graphicData>
        </a:graphic>
      </p:graphicFrame>
      <p:sp>
        <p:nvSpPr>
          <p:cNvPr id="4" name="Title 3"/>
          <p:cNvSpPr>
            <a:spLocks noGrp="1"/>
          </p:cNvSpPr>
          <p:nvPr>
            <p:ph type="title"/>
          </p:nvPr>
        </p:nvSpPr>
        <p:spPr>
          <a:xfrm>
            <a:off x="259453" y="381001"/>
            <a:ext cx="8630215" cy="1029240"/>
          </a:xfrm>
        </p:spPr>
        <p:txBody>
          <a:bodyPr>
            <a:normAutofit fontScale="90000"/>
          </a:bodyPr>
          <a:lstStyle/>
          <a:p>
            <a:r>
              <a:rPr lang="en-US" sz="2400" dirty="0" smtClean="0"/>
              <a:t/>
            </a:r>
            <a:br>
              <a:rPr lang="en-US" sz="2400" dirty="0" smtClean="0"/>
            </a:br>
            <a:r>
              <a:rPr lang="en-US" sz="2400" dirty="0" smtClean="0">
                <a:latin typeface="Book Antiqua" panose="02040602050305030304" pitchFamily="18" charset="0"/>
              </a:rPr>
              <a:t>2019 </a:t>
            </a:r>
            <a:r>
              <a:rPr lang="en-US" sz="2400" dirty="0" smtClean="0">
                <a:latin typeface="Book Antiqua" panose="02040602050305030304" pitchFamily="18" charset="0"/>
              </a:rPr>
              <a:t>Elementary Schools</a:t>
            </a:r>
            <a:br>
              <a:rPr lang="en-US" sz="2400" dirty="0" smtClean="0">
                <a:latin typeface="Book Antiqua" panose="02040602050305030304" pitchFamily="18" charset="0"/>
              </a:rPr>
            </a:br>
            <a:r>
              <a:rPr lang="en-US" sz="2400" dirty="0" smtClean="0">
                <a:latin typeface="Book Antiqua" panose="02040602050305030304" pitchFamily="18" charset="0"/>
              </a:rPr>
              <a:t> </a:t>
            </a:r>
            <a:r>
              <a:rPr lang="en-US" sz="2400" dirty="0" smtClean="0">
                <a:latin typeface="Book Antiqua" panose="02040602050305030304" pitchFamily="18" charset="0"/>
              </a:rPr>
              <a:t>Comparisons</a:t>
            </a:r>
            <a:br>
              <a:rPr lang="en-US" sz="2400" dirty="0" smtClean="0">
                <a:latin typeface="Book Antiqua" panose="02040602050305030304" pitchFamily="18" charset="0"/>
              </a:rPr>
            </a:br>
            <a:r>
              <a:rPr lang="en-US" sz="2400" dirty="0" smtClean="0">
                <a:latin typeface="Book Antiqua" panose="02040602050305030304" pitchFamily="18" charset="0"/>
              </a:rPr>
              <a:t>Grades 3-5 MATHEMATICS</a:t>
            </a:r>
            <a:r>
              <a:rPr lang="en-US" sz="2000" dirty="0" smtClean="0"/>
              <a:t/>
            </a:r>
            <a:br>
              <a:rPr lang="en-US" sz="2000" dirty="0" smtClean="0"/>
            </a:br>
            <a:r>
              <a:rPr lang="en-US" sz="2000" dirty="0"/>
              <a:t/>
            </a:r>
            <a:br>
              <a:rPr lang="en-US" sz="2000" dirty="0"/>
            </a:br>
            <a:endParaRPr lang="en-US" sz="2000" dirty="0"/>
          </a:p>
        </p:txBody>
      </p:sp>
    </p:spTree>
    <p:extLst>
      <p:ext uri="{BB962C8B-B14F-4D97-AF65-F5344CB8AC3E}">
        <p14:creationId xmlns:p14="http://schemas.microsoft.com/office/powerpoint/2010/main" val="20670674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213846991"/>
              </p:ext>
            </p:extLst>
          </p:nvPr>
        </p:nvGraphicFramePr>
        <p:xfrm>
          <a:off x="193961" y="1527719"/>
          <a:ext cx="4535201" cy="2205332"/>
        </p:xfrm>
        <a:graphic>
          <a:graphicData uri="http://schemas.openxmlformats.org/drawingml/2006/table">
            <a:tbl>
              <a:tblPr/>
              <a:tblGrid>
                <a:gridCol w="622643">
                  <a:extLst>
                    <a:ext uri="{9D8B030D-6E8A-4147-A177-3AD203B41FA5}">
                      <a16:colId xmlns="" xmlns:a16="http://schemas.microsoft.com/office/drawing/2014/main" val="20000"/>
                    </a:ext>
                  </a:extLst>
                </a:gridCol>
                <a:gridCol w="462235">
                  <a:extLst>
                    <a:ext uri="{9D8B030D-6E8A-4147-A177-3AD203B41FA5}">
                      <a16:colId xmlns="" xmlns:a16="http://schemas.microsoft.com/office/drawing/2014/main" val="20001"/>
                    </a:ext>
                  </a:extLst>
                </a:gridCol>
                <a:gridCol w="432576">
                  <a:extLst>
                    <a:ext uri="{9D8B030D-6E8A-4147-A177-3AD203B41FA5}">
                      <a16:colId xmlns="" xmlns:a16="http://schemas.microsoft.com/office/drawing/2014/main" val="20002"/>
                    </a:ext>
                  </a:extLst>
                </a:gridCol>
                <a:gridCol w="514974">
                  <a:extLst>
                    <a:ext uri="{9D8B030D-6E8A-4147-A177-3AD203B41FA5}">
                      <a16:colId xmlns="" xmlns:a16="http://schemas.microsoft.com/office/drawing/2014/main" val="20003"/>
                    </a:ext>
                  </a:extLst>
                </a:gridCol>
                <a:gridCol w="514974">
                  <a:extLst>
                    <a:ext uri="{9D8B030D-6E8A-4147-A177-3AD203B41FA5}">
                      <a16:colId xmlns="" xmlns:a16="http://schemas.microsoft.com/office/drawing/2014/main" val="20004"/>
                    </a:ext>
                  </a:extLst>
                </a:gridCol>
                <a:gridCol w="484074">
                  <a:extLst>
                    <a:ext uri="{9D8B030D-6E8A-4147-A177-3AD203B41FA5}">
                      <a16:colId xmlns="" xmlns:a16="http://schemas.microsoft.com/office/drawing/2014/main" val="20005"/>
                    </a:ext>
                  </a:extLst>
                </a:gridCol>
                <a:gridCol w="494375">
                  <a:extLst>
                    <a:ext uri="{9D8B030D-6E8A-4147-A177-3AD203B41FA5}">
                      <a16:colId xmlns="" xmlns:a16="http://schemas.microsoft.com/office/drawing/2014/main" val="20006"/>
                    </a:ext>
                  </a:extLst>
                </a:gridCol>
                <a:gridCol w="504675">
                  <a:extLst>
                    <a:ext uri="{9D8B030D-6E8A-4147-A177-3AD203B41FA5}">
                      <a16:colId xmlns="" xmlns:a16="http://schemas.microsoft.com/office/drawing/2014/main" val="20007"/>
                    </a:ext>
                  </a:extLst>
                </a:gridCol>
                <a:gridCol w="504675">
                  <a:extLst>
                    <a:ext uri="{9D8B030D-6E8A-4147-A177-3AD203B41FA5}">
                      <a16:colId xmlns="" xmlns:a16="http://schemas.microsoft.com/office/drawing/2014/main" val="20008"/>
                    </a:ext>
                  </a:extLst>
                </a:gridCol>
              </a:tblGrid>
              <a:tr h="401094">
                <a:tc>
                  <a:txBody>
                    <a:bodyPr/>
                    <a:lstStyle/>
                    <a:p>
                      <a:pPr algn="ctr" fontAlgn="b"/>
                      <a:r>
                        <a:rPr lang="en-US" sz="1400" b="1" i="0" u="none" strike="noStrike" dirty="0">
                          <a:solidFill>
                            <a:srgbClr val="000000"/>
                          </a:solidFill>
                          <a:effectLst/>
                          <a:latin typeface="+mn-lt"/>
                        </a:rPr>
                        <a:t>Grade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gridSpan="4">
                  <a:txBody>
                    <a:bodyPr/>
                    <a:lstStyle/>
                    <a:p>
                      <a:pPr algn="ctr" fontAlgn="b"/>
                      <a:r>
                        <a:rPr lang="en-US" sz="1400" b="1" i="0" u="none" strike="noStrike" dirty="0">
                          <a:solidFill>
                            <a:srgbClr val="000000"/>
                          </a:solidFill>
                          <a:effectLst/>
                          <a:latin typeface="+mn-lt"/>
                        </a:rPr>
                        <a:t>District </a:t>
                      </a:r>
                      <a:endParaRPr lang="en-US" sz="1400" b="1" i="0" u="none" strike="noStrike" baseline="0" dirty="0" smtClean="0">
                        <a:solidFill>
                          <a:srgbClr val="000000"/>
                        </a:solidFill>
                        <a:effectLst/>
                        <a:latin typeface="+mn-lt"/>
                      </a:endParaRPr>
                    </a:p>
                    <a:p>
                      <a:pPr algn="ctr" fontAlgn="b"/>
                      <a:r>
                        <a:rPr lang="en-US" sz="1100" b="0" i="0" u="none" strike="noStrike" dirty="0" smtClean="0">
                          <a:solidFill>
                            <a:srgbClr val="000000"/>
                          </a:solidFill>
                          <a:effectLst/>
                          <a:latin typeface="+mn-lt"/>
                        </a:rPr>
                        <a:t>% &gt;= </a:t>
                      </a:r>
                      <a:r>
                        <a:rPr lang="en-US" sz="1100" b="0" i="0" u="none" strike="noStrike" dirty="0">
                          <a:solidFill>
                            <a:srgbClr val="000000"/>
                          </a:solidFill>
                          <a:effectLst/>
                          <a:latin typeface="+mn-lt"/>
                        </a:rPr>
                        <a:t>Level 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hMerge="1">
                  <a:txBody>
                    <a:bodyPr/>
                    <a:lstStyle/>
                    <a:p>
                      <a:endParaRPr lang="en-US"/>
                    </a:p>
                  </a:txBody>
                  <a:tcPr/>
                </a:tc>
                <a:tc hMerge="1">
                  <a:txBody>
                    <a:bodyPr/>
                    <a:lstStyle/>
                    <a:p>
                      <a:endParaRPr lang="en-US"/>
                    </a:p>
                  </a:txBody>
                  <a:tcPr/>
                </a:tc>
                <a:tc hMerge="1">
                  <a:txBody>
                    <a:bodyPr/>
                    <a:lstStyle/>
                    <a:p>
                      <a:pPr algn="ctr" fontAlgn="b"/>
                      <a:endParaRPr lang="en-US" sz="11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gridSpan="4">
                  <a:txBody>
                    <a:bodyPr/>
                    <a:lstStyle/>
                    <a:p>
                      <a:pPr algn="ctr" fontAlgn="b"/>
                      <a:r>
                        <a:rPr lang="en-US" sz="1400" b="1" i="0" u="none" strike="noStrike" dirty="0">
                          <a:solidFill>
                            <a:srgbClr val="000000"/>
                          </a:solidFill>
                          <a:effectLst/>
                          <a:latin typeface="+mn-lt"/>
                        </a:rPr>
                        <a:t>NJ</a:t>
                      </a:r>
                      <a:r>
                        <a:rPr lang="en-US" sz="1100" b="0" i="0" u="none" strike="noStrike" dirty="0">
                          <a:solidFill>
                            <a:srgbClr val="000000"/>
                          </a:solidFill>
                          <a:effectLst/>
                          <a:latin typeface="+mn-lt"/>
                        </a:rPr>
                        <a:t>                     </a:t>
                      </a:r>
                      <a:endParaRPr lang="en-US" sz="1100" b="0" i="0" u="none" strike="noStrike" dirty="0" smtClean="0">
                        <a:solidFill>
                          <a:srgbClr val="000000"/>
                        </a:solidFill>
                        <a:effectLst/>
                        <a:latin typeface="+mn-lt"/>
                      </a:endParaRPr>
                    </a:p>
                    <a:p>
                      <a:pPr algn="ctr" fontAlgn="b"/>
                      <a:r>
                        <a:rPr lang="en-US" sz="1100" b="0" i="0" u="none" strike="noStrike" dirty="0" smtClean="0">
                          <a:solidFill>
                            <a:srgbClr val="000000"/>
                          </a:solidFill>
                          <a:effectLst/>
                          <a:latin typeface="+mn-lt"/>
                        </a:rPr>
                        <a:t>% &gt;= </a:t>
                      </a:r>
                      <a:r>
                        <a:rPr lang="en-US" sz="1100" b="0" i="0" u="none" strike="noStrike" dirty="0">
                          <a:solidFill>
                            <a:srgbClr val="000000"/>
                          </a:solidFill>
                          <a:effectLst/>
                          <a:latin typeface="+mn-lt"/>
                        </a:rPr>
                        <a:t>Level 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hMerge="1">
                  <a:txBody>
                    <a:bodyPr/>
                    <a:lstStyle/>
                    <a:p>
                      <a:endParaRPr lang="en-US"/>
                    </a:p>
                  </a:txBody>
                  <a:tcPr/>
                </a:tc>
                <a:tc hMerge="1">
                  <a:txBody>
                    <a:bodyPr/>
                    <a:lstStyle/>
                    <a:p>
                      <a:endParaRPr lang="en-US"/>
                    </a:p>
                  </a:txBody>
                  <a:tcPr/>
                </a:tc>
                <a:tc hMerge="1">
                  <a:txBody>
                    <a:bodyPr/>
                    <a:lstStyle/>
                    <a:p>
                      <a:pPr algn="ctr" fontAlgn="b"/>
                      <a:endParaRPr lang="en-US" sz="11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extLst>
                  <a:ext uri="{0D108BD9-81ED-4DB2-BD59-A6C34878D82A}">
                    <a16:rowId xmlns="" xmlns:a16="http://schemas.microsoft.com/office/drawing/2014/main" val="10000"/>
                  </a:ext>
                </a:extLst>
              </a:tr>
              <a:tr h="349412">
                <a:tc>
                  <a:txBody>
                    <a:bodyPr/>
                    <a:lstStyle/>
                    <a:p>
                      <a:pPr algn="ctr" fontAlgn="b"/>
                      <a:r>
                        <a:rPr lang="en-US" sz="1400" b="1" i="0" u="none" strike="noStrike" dirty="0">
                          <a:solidFill>
                            <a:srgbClr val="000000"/>
                          </a:solidFill>
                          <a:effectLst/>
                          <a:latin typeface="+mn-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1" u="none" strike="noStrike" dirty="0" smtClean="0">
                          <a:solidFill>
                            <a:srgbClr val="000000"/>
                          </a:solidFill>
                          <a:effectLst/>
                          <a:latin typeface="+mn-lt"/>
                        </a:rPr>
                        <a:t>15-16</a:t>
                      </a:r>
                      <a:endParaRPr lang="en-US" sz="1000" b="0" i="1"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u="none" strike="noStrike" dirty="0" smtClean="0">
                        <a:solidFill>
                          <a:srgbClr val="000000"/>
                        </a:solidFill>
                        <a:effectLst/>
                        <a:latin typeface="+mn-lt"/>
                      </a:endParaRPr>
                    </a:p>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u="none" strike="noStrike" dirty="0" smtClean="0">
                          <a:solidFill>
                            <a:srgbClr val="000000"/>
                          </a:solidFill>
                          <a:effectLst/>
                          <a:latin typeface="+mn-lt"/>
                        </a:rPr>
                        <a:t>16-17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u="none" strike="noStrike" dirty="0" smtClean="0">
                          <a:solidFill>
                            <a:srgbClr val="000000"/>
                          </a:solidFill>
                          <a:effectLst/>
                          <a:latin typeface="+mn-lt"/>
                        </a:rPr>
                        <a:t>17-18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u="none" strike="noStrike" dirty="0" smtClean="0">
                          <a:solidFill>
                            <a:srgbClr val="000000"/>
                          </a:solidFill>
                          <a:effectLst/>
                          <a:latin typeface="+mn-lt"/>
                        </a:rPr>
                        <a:t>18-19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000" b="0" i="1" u="none" strike="noStrike" dirty="0" smtClean="0">
                          <a:solidFill>
                            <a:srgbClr val="000000"/>
                          </a:solidFill>
                          <a:effectLst/>
                          <a:latin typeface="+mn-lt"/>
                        </a:rPr>
                        <a:t>15-16</a:t>
                      </a:r>
                      <a:endParaRPr lang="en-US" sz="1000" b="0" i="1"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u="none" strike="noStrike" dirty="0" smtClean="0">
                        <a:solidFill>
                          <a:srgbClr val="000000"/>
                        </a:solidFill>
                        <a:effectLst/>
                        <a:latin typeface="+mn-lt"/>
                      </a:endParaRPr>
                    </a:p>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u="none" strike="noStrike" dirty="0" smtClean="0">
                          <a:solidFill>
                            <a:srgbClr val="000000"/>
                          </a:solidFill>
                          <a:effectLst/>
                          <a:latin typeface="+mn-lt"/>
                        </a:rPr>
                        <a:t>16-17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u="none" strike="noStrike" dirty="0" smtClean="0">
                          <a:solidFill>
                            <a:srgbClr val="000000"/>
                          </a:solidFill>
                          <a:effectLst/>
                          <a:latin typeface="+mn-lt"/>
                        </a:rPr>
                        <a:t>17-18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u="none" strike="noStrike" dirty="0" smtClean="0">
                          <a:solidFill>
                            <a:srgbClr val="000000"/>
                          </a:solidFill>
                          <a:effectLst/>
                          <a:latin typeface="+mn-lt"/>
                        </a:rPr>
                        <a:t>18-19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484942">
                <a:tc>
                  <a:txBody>
                    <a:bodyPr/>
                    <a:lstStyle/>
                    <a:p>
                      <a:pPr algn="ctr" fontAlgn="b"/>
                      <a:r>
                        <a:rPr lang="en-US" sz="1400" b="0" i="0" u="none" strike="noStrike" dirty="0">
                          <a:solidFill>
                            <a:srgbClr val="000000"/>
                          </a:solidFill>
                          <a:effectLst/>
                          <a:latin typeface="+mn-lt"/>
                        </a:rPr>
                        <a:t>Grade </a:t>
                      </a:r>
                      <a:r>
                        <a:rPr lang="en-US" sz="1400" b="0" i="0" u="none" strike="noStrike" dirty="0" smtClean="0">
                          <a:solidFill>
                            <a:srgbClr val="000000"/>
                          </a:solidFill>
                          <a:effectLst/>
                          <a:latin typeface="+mn-lt"/>
                        </a:rPr>
                        <a:t>6</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mj-lt"/>
                        </a:rPr>
                        <a:t>65%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62%</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51%</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58%</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a:solidFill>
                            <a:srgbClr val="000000"/>
                          </a:solidFill>
                          <a:effectLst/>
                          <a:latin typeface="+mj-lt"/>
                        </a:rPr>
                        <a:t>43%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44%</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44%</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41%</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484942">
                <a:tc>
                  <a:txBody>
                    <a:bodyPr/>
                    <a:lstStyle/>
                    <a:p>
                      <a:pPr algn="ctr" fontAlgn="b"/>
                      <a:r>
                        <a:rPr lang="en-US" sz="1400" b="0" i="0" u="none" strike="noStrike" dirty="0">
                          <a:solidFill>
                            <a:srgbClr val="000000"/>
                          </a:solidFill>
                          <a:effectLst/>
                          <a:latin typeface="+mn-lt"/>
                        </a:rPr>
                        <a:t>Grade </a:t>
                      </a:r>
                      <a:r>
                        <a:rPr lang="en-US" sz="1400" b="0" i="0" u="none" strike="noStrike" dirty="0" smtClean="0">
                          <a:solidFill>
                            <a:srgbClr val="000000"/>
                          </a:solidFill>
                          <a:effectLst/>
                          <a:latin typeface="+mn-lt"/>
                        </a:rPr>
                        <a:t>7</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mj-lt"/>
                        </a:rPr>
                        <a:t>44%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58%</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50%</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50%</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a:solidFill>
                            <a:srgbClr val="000000"/>
                          </a:solidFill>
                          <a:effectLst/>
                          <a:latin typeface="+mj-lt"/>
                        </a:rPr>
                        <a:t>39%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40%</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43%</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42%</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484942">
                <a:tc>
                  <a:txBody>
                    <a:bodyPr/>
                    <a:lstStyle/>
                    <a:p>
                      <a:pPr algn="ctr" fontAlgn="b"/>
                      <a:r>
                        <a:rPr lang="en-US" sz="1400" b="0" i="0" u="none" strike="noStrike" dirty="0">
                          <a:solidFill>
                            <a:srgbClr val="000000"/>
                          </a:solidFill>
                          <a:effectLst/>
                          <a:latin typeface="+mn-lt"/>
                        </a:rPr>
                        <a:t>Grade </a:t>
                      </a:r>
                      <a:r>
                        <a:rPr lang="en-US" sz="1400" b="0" i="0" u="none" strike="noStrike" dirty="0" smtClean="0">
                          <a:solidFill>
                            <a:srgbClr val="000000"/>
                          </a:solidFill>
                          <a:effectLst/>
                          <a:latin typeface="+mn-lt"/>
                        </a:rPr>
                        <a:t>8</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mj-lt"/>
                        </a:rPr>
                        <a:t>57%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49%</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66%</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61%</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a:solidFill>
                            <a:srgbClr val="000000"/>
                          </a:solidFill>
                          <a:effectLst/>
                          <a:latin typeface="+mj-lt"/>
                        </a:rPr>
                        <a:t>26%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28%</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28%</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29%</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bl>
          </a:graphicData>
        </a:graphic>
      </p:graphicFrame>
      <p:sp>
        <p:nvSpPr>
          <p:cNvPr id="3" name="Slide Number Placeholder 2"/>
          <p:cNvSpPr>
            <a:spLocks noGrp="1"/>
          </p:cNvSpPr>
          <p:nvPr>
            <p:ph type="sldNum" sz="quarter" idx="12"/>
          </p:nvPr>
        </p:nvSpPr>
        <p:spPr/>
        <p:txBody>
          <a:bodyPr/>
          <a:lstStyle/>
          <a:p>
            <a:fld id="{356A72F1-C897-1647-9CE8-BFFB19418015}" type="slidenum">
              <a:rPr lang="en-US" smtClean="0">
                <a:solidFill>
                  <a:srgbClr val="1F497D"/>
                </a:solidFill>
              </a:rPr>
              <a:pPr/>
              <a:t>21</a:t>
            </a:fld>
            <a:endParaRPr lang="en-US">
              <a:solidFill>
                <a:srgbClr val="1F497D"/>
              </a:solidFill>
            </a:endParaRPr>
          </a:p>
        </p:txBody>
      </p:sp>
      <p:sp>
        <p:nvSpPr>
          <p:cNvPr id="4" name="Title 3"/>
          <p:cNvSpPr>
            <a:spLocks noGrp="1"/>
          </p:cNvSpPr>
          <p:nvPr>
            <p:ph type="title"/>
          </p:nvPr>
        </p:nvSpPr>
        <p:spPr/>
        <p:txBody>
          <a:bodyPr/>
          <a:lstStyle/>
          <a:p>
            <a:r>
              <a:rPr lang="en-US" sz="2400" dirty="0" smtClean="0">
                <a:latin typeface="Book Antiqua" panose="02040602050305030304" pitchFamily="18" charset="0"/>
              </a:rPr>
              <a:t>2019 NJSLA </a:t>
            </a:r>
            <a:r>
              <a:rPr lang="en-US" sz="2400" dirty="0">
                <a:latin typeface="Book Antiqua" panose="02040602050305030304" pitchFamily="18" charset="0"/>
              </a:rPr>
              <a:t>District Outcomes </a:t>
            </a:r>
            <a:br>
              <a:rPr lang="en-US" sz="2400" dirty="0">
                <a:latin typeface="Book Antiqua" panose="02040602050305030304" pitchFamily="18" charset="0"/>
              </a:rPr>
            </a:br>
            <a:r>
              <a:rPr lang="en-US" sz="2400" dirty="0" smtClean="0">
                <a:latin typeface="Book Antiqua" panose="02040602050305030304" pitchFamily="18" charset="0"/>
              </a:rPr>
              <a:t>Grades 6-8 Mathematics</a:t>
            </a:r>
            <a:endParaRPr lang="en-US" sz="2400" dirty="0">
              <a:latin typeface="Book Antiqua" panose="02040602050305030304" pitchFamily="18" charset="0"/>
            </a:endParaRPr>
          </a:p>
        </p:txBody>
      </p:sp>
      <p:graphicFrame>
        <p:nvGraphicFramePr>
          <p:cNvPr id="8" name="Chart 7"/>
          <p:cNvGraphicFramePr/>
          <p:nvPr>
            <p:extLst>
              <p:ext uri="{D42A27DB-BD31-4B8C-83A1-F6EECF244321}">
                <p14:modId xmlns:p14="http://schemas.microsoft.com/office/powerpoint/2010/main" val="1758195456"/>
              </p:ext>
            </p:extLst>
          </p:nvPr>
        </p:nvGraphicFramePr>
        <p:xfrm>
          <a:off x="3762376" y="3382010"/>
          <a:ext cx="5210174" cy="328676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798480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656791023"/>
              </p:ext>
            </p:extLst>
          </p:nvPr>
        </p:nvGraphicFramePr>
        <p:xfrm>
          <a:off x="193962" y="1540813"/>
          <a:ext cx="4682837" cy="1979914"/>
        </p:xfrm>
        <a:graphic>
          <a:graphicData uri="http://schemas.openxmlformats.org/drawingml/2006/table">
            <a:tbl>
              <a:tblPr/>
              <a:tblGrid>
                <a:gridCol w="680821">
                  <a:extLst>
                    <a:ext uri="{9D8B030D-6E8A-4147-A177-3AD203B41FA5}">
                      <a16:colId xmlns="" xmlns:a16="http://schemas.microsoft.com/office/drawing/2014/main" val="20000"/>
                    </a:ext>
                  </a:extLst>
                </a:gridCol>
                <a:gridCol w="472803">
                  <a:extLst>
                    <a:ext uri="{9D8B030D-6E8A-4147-A177-3AD203B41FA5}">
                      <a16:colId xmlns="" xmlns:a16="http://schemas.microsoft.com/office/drawing/2014/main" val="20001"/>
                    </a:ext>
                  </a:extLst>
                </a:gridCol>
                <a:gridCol w="442468">
                  <a:extLst>
                    <a:ext uri="{9D8B030D-6E8A-4147-A177-3AD203B41FA5}">
                      <a16:colId xmlns="" xmlns:a16="http://schemas.microsoft.com/office/drawing/2014/main" val="20002"/>
                    </a:ext>
                  </a:extLst>
                </a:gridCol>
                <a:gridCol w="526749">
                  <a:extLst>
                    <a:ext uri="{9D8B030D-6E8A-4147-A177-3AD203B41FA5}">
                      <a16:colId xmlns="" xmlns:a16="http://schemas.microsoft.com/office/drawing/2014/main" val="20003"/>
                    </a:ext>
                  </a:extLst>
                </a:gridCol>
                <a:gridCol w="526749">
                  <a:extLst>
                    <a:ext uri="{9D8B030D-6E8A-4147-A177-3AD203B41FA5}">
                      <a16:colId xmlns="" xmlns:a16="http://schemas.microsoft.com/office/drawing/2014/main" val="20004"/>
                    </a:ext>
                  </a:extLst>
                </a:gridCol>
                <a:gridCol w="495143">
                  <a:extLst>
                    <a:ext uri="{9D8B030D-6E8A-4147-A177-3AD203B41FA5}">
                      <a16:colId xmlns="" xmlns:a16="http://schemas.microsoft.com/office/drawing/2014/main" val="20005"/>
                    </a:ext>
                  </a:extLst>
                </a:gridCol>
                <a:gridCol w="505678">
                  <a:extLst>
                    <a:ext uri="{9D8B030D-6E8A-4147-A177-3AD203B41FA5}">
                      <a16:colId xmlns="" xmlns:a16="http://schemas.microsoft.com/office/drawing/2014/main" val="20006"/>
                    </a:ext>
                  </a:extLst>
                </a:gridCol>
                <a:gridCol w="516213">
                  <a:extLst>
                    <a:ext uri="{9D8B030D-6E8A-4147-A177-3AD203B41FA5}">
                      <a16:colId xmlns="" xmlns:a16="http://schemas.microsoft.com/office/drawing/2014/main" val="20007"/>
                    </a:ext>
                  </a:extLst>
                </a:gridCol>
                <a:gridCol w="516213">
                  <a:extLst>
                    <a:ext uri="{9D8B030D-6E8A-4147-A177-3AD203B41FA5}">
                      <a16:colId xmlns="" xmlns:a16="http://schemas.microsoft.com/office/drawing/2014/main" val="20008"/>
                    </a:ext>
                  </a:extLst>
                </a:gridCol>
              </a:tblGrid>
              <a:tr h="468096">
                <a:tc>
                  <a:txBody>
                    <a:bodyPr/>
                    <a:lstStyle/>
                    <a:p>
                      <a:pPr algn="ctr" fontAlgn="b"/>
                      <a:r>
                        <a:rPr lang="en-US" sz="1400" b="1" i="0" u="none" strike="noStrike" dirty="0">
                          <a:solidFill>
                            <a:srgbClr val="000000"/>
                          </a:solidFill>
                          <a:effectLst/>
                          <a:latin typeface="+mn-lt"/>
                        </a:rPr>
                        <a:t>Grade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gridSpan="4">
                  <a:txBody>
                    <a:bodyPr/>
                    <a:lstStyle/>
                    <a:p>
                      <a:pPr algn="ctr" fontAlgn="b"/>
                      <a:r>
                        <a:rPr lang="en-US" sz="1400" b="1" i="0" u="none" strike="noStrike" dirty="0">
                          <a:solidFill>
                            <a:srgbClr val="000000"/>
                          </a:solidFill>
                          <a:effectLst/>
                          <a:latin typeface="+mn-lt"/>
                        </a:rPr>
                        <a:t>District </a:t>
                      </a:r>
                      <a:endParaRPr lang="en-US" sz="1400" b="1" i="0" u="none" strike="noStrike" baseline="0" dirty="0" smtClean="0">
                        <a:solidFill>
                          <a:srgbClr val="000000"/>
                        </a:solidFill>
                        <a:effectLst/>
                        <a:latin typeface="+mn-lt"/>
                      </a:endParaRPr>
                    </a:p>
                    <a:p>
                      <a:pPr algn="ctr" fontAlgn="b"/>
                      <a:r>
                        <a:rPr lang="en-US" sz="1100" b="0" i="0" u="none" strike="noStrike" dirty="0" smtClean="0">
                          <a:solidFill>
                            <a:srgbClr val="000000"/>
                          </a:solidFill>
                          <a:effectLst/>
                          <a:latin typeface="+mn-lt"/>
                        </a:rPr>
                        <a:t>% &gt;= </a:t>
                      </a:r>
                      <a:r>
                        <a:rPr lang="en-US" sz="1100" b="0" i="0" u="none" strike="noStrike" dirty="0">
                          <a:solidFill>
                            <a:srgbClr val="000000"/>
                          </a:solidFill>
                          <a:effectLst/>
                          <a:latin typeface="+mn-lt"/>
                        </a:rPr>
                        <a:t>Level 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hMerge="1">
                  <a:txBody>
                    <a:bodyPr/>
                    <a:lstStyle/>
                    <a:p>
                      <a:endParaRPr lang="en-US"/>
                    </a:p>
                  </a:txBody>
                  <a:tcPr/>
                </a:tc>
                <a:tc hMerge="1">
                  <a:txBody>
                    <a:bodyPr/>
                    <a:lstStyle/>
                    <a:p>
                      <a:endParaRPr lang="en-US"/>
                    </a:p>
                  </a:txBody>
                  <a:tcPr/>
                </a:tc>
                <a:tc hMerge="1">
                  <a:txBody>
                    <a:bodyPr/>
                    <a:lstStyle/>
                    <a:p>
                      <a:pPr algn="ctr" fontAlgn="b"/>
                      <a:endParaRPr lang="en-US" sz="11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gridSpan="4">
                  <a:txBody>
                    <a:bodyPr/>
                    <a:lstStyle/>
                    <a:p>
                      <a:pPr algn="ctr" fontAlgn="b"/>
                      <a:r>
                        <a:rPr lang="en-US" sz="1400" b="1" i="0" u="none" strike="noStrike" dirty="0">
                          <a:solidFill>
                            <a:srgbClr val="000000"/>
                          </a:solidFill>
                          <a:effectLst/>
                          <a:latin typeface="+mn-lt"/>
                        </a:rPr>
                        <a:t>NJ</a:t>
                      </a:r>
                      <a:r>
                        <a:rPr lang="en-US" sz="1100" b="0" i="0" u="none" strike="noStrike" dirty="0">
                          <a:solidFill>
                            <a:srgbClr val="000000"/>
                          </a:solidFill>
                          <a:effectLst/>
                          <a:latin typeface="+mn-lt"/>
                        </a:rPr>
                        <a:t>                     </a:t>
                      </a:r>
                      <a:endParaRPr lang="en-US" sz="1100" b="0" i="0" u="none" strike="noStrike" dirty="0" smtClean="0">
                        <a:solidFill>
                          <a:srgbClr val="000000"/>
                        </a:solidFill>
                        <a:effectLst/>
                        <a:latin typeface="+mn-lt"/>
                      </a:endParaRPr>
                    </a:p>
                    <a:p>
                      <a:pPr algn="ctr" fontAlgn="b"/>
                      <a:r>
                        <a:rPr lang="en-US" sz="1100" b="0" i="0" u="none" strike="noStrike" dirty="0" smtClean="0">
                          <a:solidFill>
                            <a:srgbClr val="000000"/>
                          </a:solidFill>
                          <a:effectLst/>
                          <a:latin typeface="+mn-lt"/>
                        </a:rPr>
                        <a:t>% &gt;= </a:t>
                      </a:r>
                      <a:r>
                        <a:rPr lang="en-US" sz="1100" b="0" i="0" u="none" strike="noStrike" dirty="0">
                          <a:solidFill>
                            <a:srgbClr val="000000"/>
                          </a:solidFill>
                          <a:effectLst/>
                          <a:latin typeface="+mn-lt"/>
                        </a:rPr>
                        <a:t>Level 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hMerge="1">
                  <a:txBody>
                    <a:bodyPr/>
                    <a:lstStyle/>
                    <a:p>
                      <a:endParaRPr lang="en-US"/>
                    </a:p>
                  </a:txBody>
                  <a:tcPr/>
                </a:tc>
                <a:tc hMerge="1">
                  <a:txBody>
                    <a:bodyPr/>
                    <a:lstStyle/>
                    <a:p>
                      <a:endParaRPr lang="en-US"/>
                    </a:p>
                  </a:txBody>
                  <a:tcPr/>
                </a:tc>
                <a:tc hMerge="1">
                  <a:txBody>
                    <a:bodyPr/>
                    <a:lstStyle/>
                    <a:p>
                      <a:pPr algn="ctr" fontAlgn="b"/>
                      <a:endParaRPr lang="en-US" sz="11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extLst>
                  <a:ext uri="{0D108BD9-81ED-4DB2-BD59-A6C34878D82A}">
                    <a16:rowId xmlns="" xmlns:a16="http://schemas.microsoft.com/office/drawing/2014/main" val="10000"/>
                  </a:ext>
                </a:extLst>
              </a:tr>
              <a:tr h="345017">
                <a:tc>
                  <a:txBody>
                    <a:bodyPr/>
                    <a:lstStyle/>
                    <a:p>
                      <a:pPr algn="ctr" fontAlgn="b"/>
                      <a:r>
                        <a:rPr lang="en-US" sz="1400" b="1" i="0" u="none" strike="noStrike" dirty="0">
                          <a:solidFill>
                            <a:srgbClr val="000000"/>
                          </a:solidFill>
                          <a:effectLst/>
                          <a:latin typeface="+mn-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1" u="none" strike="noStrike" dirty="0" smtClean="0">
                          <a:solidFill>
                            <a:srgbClr val="000000"/>
                          </a:solidFill>
                          <a:effectLst/>
                          <a:latin typeface="+mn-lt"/>
                        </a:rPr>
                        <a:t>15-16</a:t>
                      </a:r>
                      <a:endParaRPr lang="en-US" sz="1000" b="0" i="1"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u="none" strike="noStrike" dirty="0" smtClean="0">
                        <a:solidFill>
                          <a:srgbClr val="000000"/>
                        </a:solidFill>
                        <a:effectLst/>
                        <a:latin typeface="+mn-lt"/>
                      </a:endParaRPr>
                    </a:p>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u="none" strike="noStrike" dirty="0" smtClean="0">
                          <a:solidFill>
                            <a:srgbClr val="000000"/>
                          </a:solidFill>
                          <a:effectLst/>
                          <a:latin typeface="+mn-lt"/>
                        </a:rPr>
                        <a:t>16-17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u="none" strike="noStrike" dirty="0" smtClean="0">
                          <a:solidFill>
                            <a:srgbClr val="000000"/>
                          </a:solidFill>
                          <a:effectLst/>
                          <a:latin typeface="+mn-lt"/>
                        </a:rPr>
                        <a:t>17-18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u="none" strike="noStrike" dirty="0" smtClean="0">
                          <a:solidFill>
                            <a:srgbClr val="000000"/>
                          </a:solidFill>
                          <a:effectLst/>
                          <a:latin typeface="+mn-lt"/>
                        </a:rPr>
                        <a:t>18-19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000" b="0" i="1" u="none" strike="noStrike" dirty="0" smtClean="0">
                          <a:solidFill>
                            <a:srgbClr val="000000"/>
                          </a:solidFill>
                          <a:effectLst/>
                          <a:latin typeface="+mn-lt"/>
                        </a:rPr>
                        <a:t>15-16</a:t>
                      </a:r>
                      <a:endParaRPr lang="en-US" sz="1000" b="0" i="1"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u="none" strike="noStrike" dirty="0" smtClean="0">
                        <a:solidFill>
                          <a:srgbClr val="000000"/>
                        </a:solidFill>
                        <a:effectLst/>
                        <a:latin typeface="+mn-lt"/>
                      </a:endParaRPr>
                    </a:p>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u="none" strike="noStrike" dirty="0" smtClean="0">
                          <a:solidFill>
                            <a:srgbClr val="000000"/>
                          </a:solidFill>
                          <a:effectLst/>
                          <a:latin typeface="+mn-lt"/>
                        </a:rPr>
                        <a:t>16-17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u="none" strike="noStrike" dirty="0" smtClean="0">
                          <a:solidFill>
                            <a:srgbClr val="000000"/>
                          </a:solidFill>
                          <a:effectLst/>
                          <a:latin typeface="+mn-lt"/>
                        </a:rPr>
                        <a:t>17-18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u="none" strike="noStrike" dirty="0" smtClean="0">
                          <a:solidFill>
                            <a:srgbClr val="000000"/>
                          </a:solidFill>
                          <a:effectLst/>
                          <a:latin typeface="+mn-lt"/>
                        </a:rPr>
                        <a:t>18-19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373386">
                <a:tc>
                  <a:txBody>
                    <a:bodyPr/>
                    <a:lstStyle/>
                    <a:p>
                      <a:pPr algn="ctr" fontAlgn="b"/>
                      <a:r>
                        <a:rPr lang="en-US" sz="1400" b="0" i="0" u="none" strike="noStrike" dirty="0" err="1" smtClean="0">
                          <a:solidFill>
                            <a:srgbClr val="000000"/>
                          </a:solidFill>
                          <a:effectLst/>
                          <a:latin typeface="+mn-lt"/>
                        </a:rPr>
                        <a:t>Alg</a:t>
                      </a:r>
                      <a:r>
                        <a:rPr lang="en-US" sz="1400" b="0" i="0" u="none" strike="noStrike" dirty="0" smtClean="0">
                          <a:solidFill>
                            <a:srgbClr val="000000"/>
                          </a:solidFill>
                          <a:effectLst/>
                          <a:latin typeface="+mn-lt"/>
                        </a:rPr>
                        <a:t> I</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mn-lt"/>
                        </a:rPr>
                        <a:t>57%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97%</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47%</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61%</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a:solidFill>
                            <a:srgbClr val="000000"/>
                          </a:solidFill>
                          <a:effectLst/>
                          <a:latin typeface="+mn-lt"/>
                        </a:rPr>
                        <a:t>41%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41%</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46%</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43%</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391810">
                <a:tc>
                  <a:txBody>
                    <a:bodyPr/>
                    <a:lstStyle/>
                    <a:p>
                      <a:pPr algn="ctr" fontAlgn="b"/>
                      <a:r>
                        <a:rPr lang="en-US" sz="1400" b="0" i="0" u="none" strike="noStrike" dirty="0" err="1" smtClean="0">
                          <a:solidFill>
                            <a:srgbClr val="000000"/>
                          </a:solidFill>
                          <a:effectLst/>
                          <a:latin typeface="+mn-lt"/>
                        </a:rPr>
                        <a:t>Alg</a:t>
                      </a:r>
                      <a:r>
                        <a:rPr lang="en-US" sz="1400" b="0" i="0" u="none" strike="noStrike" dirty="0" smtClean="0">
                          <a:solidFill>
                            <a:srgbClr val="000000"/>
                          </a:solidFill>
                          <a:effectLst/>
                          <a:latin typeface="+mn-lt"/>
                        </a:rPr>
                        <a:t> II</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mn-lt"/>
                        </a:rPr>
                        <a:t>41%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43%</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59%</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69%</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a:solidFill>
                            <a:srgbClr val="000000"/>
                          </a:solidFill>
                          <a:effectLst/>
                          <a:latin typeface="+mn-lt"/>
                        </a:rPr>
                        <a:t>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27%</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29%</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46%</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401605">
                <a:tc>
                  <a:txBody>
                    <a:bodyPr/>
                    <a:lstStyle/>
                    <a:p>
                      <a:pPr algn="ctr" fontAlgn="b"/>
                      <a:r>
                        <a:rPr lang="en-US" sz="1400" b="0" i="0" u="none" strike="noStrike" dirty="0" smtClean="0">
                          <a:solidFill>
                            <a:srgbClr val="000000"/>
                          </a:solidFill>
                          <a:effectLst/>
                          <a:latin typeface="+mn-lt"/>
                        </a:rPr>
                        <a:t>Geo</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mn-lt"/>
                        </a:rPr>
                        <a:t>52%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29%</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23%</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34%</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a:solidFill>
                            <a:srgbClr val="000000"/>
                          </a:solidFill>
                          <a:effectLst/>
                          <a:latin typeface="+mn-lt"/>
                        </a:rPr>
                        <a:t>27%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30%</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30%</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31%</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bl>
          </a:graphicData>
        </a:graphic>
      </p:graphicFrame>
      <p:sp>
        <p:nvSpPr>
          <p:cNvPr id="3" name="Slide Number Placeholder 2"/>
          <p:cNvSpPr>
            <a:spLocks noGrp="1"/>
          </p:cNvSpPr>
          <p:nvPr>
            <p:ph type="sldNum" sz="quarter" idx="12"/>
          </p:nvPr>
        </p:nvSpPr>
        <p:spPr/>
        <p:txBody>
          <a:bodyPr/>
          <a:lstStyle/>
          <a:p>
            <a:fld id="{356A72F1-C897-1647-9CE8-BFFB19418015}" type="slidenum">
              <a:rPr lang="en-US" smtClean="0">
                <a:solidFill>
                  <a:srgbClr val="1F497D"/>
                </a:solidFill>
              </a:rPr>
              <a:pPr/>
              <a:t>22</a:t>
            </a:fld>
            <a:endParaRPr lang="en-US">
              <a:solidFill>
                <a:srgbClr val="1F497D"/>
              </a:solidFill>
            </a:endParaRPr>
          </a:p>
        </p:txBody>
      </p:sp>
      <p:sp>
        <p:nvSpPr>
          <p:cNvPr id="4" name="Title 3"/>
          <p:cNvSpPr>
            <a:spLocks noGrp="1"/>
          </p:cNvSpPr>
          <p:nvPr>
            <p:ph type="title"/>
          </p:nvPr>
        </p:nvSpPr>
        <p:spPr/>
        <p:txBody>
          <a:bodyPr/>
          <a:lstStyle/>
          <a:p>
            <a:r>
              <a:rPr lang="en-US" sz="2400" dirty="0" smtClean="0">
                <a:latin typeface="Book Antiqua" panose="02040602050305030304" pitchFamily="18" charset="0"/>
              </a:rPr>
              <a:t>2019 NJSLA </a:t>
            </a:r>
            <a:r>
              <a:rPr lang="en-US" sz="2400" dirty="0">
                <a:latin typeface="Book Antiqua" panose="02040602050305030304" pitchFamily="18" charset="0"/>
              </a:rPr>
              <a:t>District Outcomes </a:t>
            </a:r>
            <a:br>
              <a:rPr lang="en-US" sz="2400" dirty="0">
                <a:latin typeface="Book Antiqua" panose="02040602050305030304" pitchFamily="18" charset="0"/>
              </a:rPr>
            </a:br>
            <a:r>
              <a:rPr lang="en-US" sz="2400" dirty="0">
                <a:latin typeface="Book Antiqua" panose="02040602050305030304" pitchFamily="18" charset="0"/>
              </a:rPr>
              <a:t>Algebra I, Algebra II, Geometry</a:t>
            </a:r>
          </a:p>
        </p:txBody>
      </p:sp>
      <p:graphicFrame>
        <p:nvGraphicFramePr>
          <p:cNvPr id="11" name="Chart 10"/>
          <p:cNvGraphicFramePr/>
          <p:nvPr>
            <p:extLst>
              <p:ext uri="{D42A27DB-BD31-4B8C-83A1-F6EECF244321}">
                <p14:modId xmlns:p14="http://schemas.microsoft.com/office/powerpoint/2010/main" val="2135746923"/>
              </p:ext>
            </p:extLst>
          </p:nvPr>
        </p:nvGraphicFramePr>
        <p:xfrm>
          <a:off x="3572928" y="3265060"/>
          <a:ext cx="5432527" cy="336449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925938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637690401"/>
              </p:ext>
            </p:extLst>
          </p:nvPr>
        </p:nvGraphicFramePr>
        <p:xfrm>
          <a:off x="1492628" y="1554921"/>
          <a:ext cx="6168232" cy="4856480"/>
        </p:xfrm>
        <a:graphic>
          <a:graphicData uri="http://schemas.openxmlformats.org/drawingml/2006/table">
            <a:tbl>
              <a:tblPr firstRow="1" bandRow="1">
                <a:tableStyleId>{5C22544A-7EE6-4342-B048-85BDC9FD1C3A}</a:tableStyleId>
              </a:tblPr>
              <a:tblGrid>
                <a:gridCol w="881176">
                  <a:extLst>
                    <a:ext uri="{9D8B030D-6E8A-4147-A177-3AD203B41FA5}">
                      <a16:colId xmlns="" xmlns:a16="http://schemas.microsoft.com/office/drawing/2014/main" val="20000"/>
                    </a:ext>
                  </a:extLst>
                </a:gridCol>
                <a:gridCol w="881176">
                  <a:extLst>
                    <a:ext uri="{9D8B030D-6E8A-4147-A177-3AD203B41FA5}">
                      <a16:colId xmlns="" xmlns:a16="http://schemas.microsoft.com/office/drawing/2014/main" val="20001"/>
                    </a:ext>
                  </a:extLst>
                </a:gridCol>
                <a:gridCol w="881176">
                  <a:extLst>
                    <a:ext uri="{9D8B030D-6E8A-4147-A177-3AD203B41FA5}">
                      <a16:colId xmlns="" xmlns:a16="http://schemas.microsoft.com/office/drawing/2014/main" val="20002"/>
                    </a:ext>
                  </a:extLst>
                </a:gridCol>
                <a:gridCol w="881176">
                  <a:extLst>
                    <a:ext uri="{9D8B030D-6E8A-4147-A177-3AD203B41FA5}">
                      <a16:colId xmlns="" xmlns:a16="http://schemas.microsoft.com/office/drawing/2014/main" val="20003"/>
                    </a:ext>
                  </a:extLst>
                </a:gridCol>
                <a:gridCol w="881176">
                  <a:extLst>
                    <a:ext uri="{9D8B030D-6E8A-4147-A177-3AD203B41FA5}">
                      <a16:colId xmlns="" xmlns:a16="http://schemas.microsoft.com/office/drawing/2014/main" val="20004"/>
                    </a:ext>
                  </a:extLst>
                </a:gridCol>
                <a:gridCol w="881176">
                  <a:extLst>
                    <a:ext uri="{9D8B030D-6E8A-4147-A177-3AD203B41FA5}">
                      <a16:colId xmlns="" xmlns:a16="http://schemas.microsoft.com/office/drawing/2014/main" val="20005"/>
                    </a:ext>
                  </a:extLst>
                </a:gridCol>
                <a:gridCol w="881176">
                  <a:extLst>
                    <a:ext uri="{9D8B030D-6E8A-4147-A177-3AD203B41FA5}">
                      <a16:colId xmlns="" xmlns:a16="http://schemas.microsoft.com/office/drawing/2014/main" val="20006"/>
                    </a:ext>
                  </a:extLst>
                </a:gridCol>
              </a:tblGrid>
              <a:tr h="370840">
                <a:tc gridSpan="7">
                  <a:txBody>
                    <a:bodyPr/>
                    <a:lstStyle/>
                    <a:p>
                      <a:pPr algn="ctr"/>
                      <a:r>
                        <a:rPr lang="en-US" dirty="0" smtClean="0"/>
                        <a:t>%</a:t>
                      </a:r>
                      <a:r>
                        <a:rPr lang="en-US" baseline="0" dirty="0" smtClean="0"/>
                        <a:t> &gt;= Level 4</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 xmlns:a16="http://schemas.microsoft.com/office/drawing/2014/main" val="10000"/>
                  </a:ext>
                </a:extLst>
              </a:tr>
              <a:tr h="370840">
                <a:tc>
                  <a:txBody>
                    <a:bodyPr/>
                    <a:lstStyle/>
                    <a:p>
                      <a:endParaRPr lang="en-US" dirty="0"/>
                    </a:p>
                  </a:txBody>
                  <a:tcPr/>
                </a:tc>
                <a:tc>
                  <a:txBody>
                    <a:bodyPr/>
                    <a:lstStyle/>
                    <a:p>
                      <a:r>
                        <a:rPr lang="en-US" sz="1200" dirty="0" smtClean="0"/>
                        <a:t>Grade 3</a:t>
                      </a:r>
                      <a:endParaRPr lang="en-US" sz="1200" dirty="0"/>
                    </a:p>
                  </a:txBody>
                  <a:tcPr/>
                </a:tc>
                <a:tc>
                  <a:txBody>
                    <a:bodyPr/>
                    <a:lstStyle/>
                    <a:p>
                      <a:r>
                        <a:rPr lang="en-US" sz="1200" dirty="0" smtClean="0"/>
                        <a:t>Grade 4</a:t>
                      </a:r>
                      <a:endParaRPr lang="en-US" sz="1200" dirty="0"/>
                    </a:p>
                  </a:txBody>
                  <a:tcPr/>
                </a:tc>
                <a:tc>
                  <a:txBody>
                    <a:bodyPr/>
                    <a:lstStyle/>
                    <a:p>
                      <a:r>
                        <a:rPr lang="en-US" sz="1200" dirty="0" smtClean="0"/>
                        <a:t>Grade</a:t>
                      </a:r>
                      <a:r>
                        <a:rPr lang="en-US" sz="1200" baseline="0" dirty="0" smtClean="0"/>
                        <a:t> </a:t>
                      </a:r>
                      <a:r>
                        <a:rPr lang="en-US" sz="1200" dirty="0" smtClean="0"/>
                        <a:t>5</a:t>
                      </a:r>
                      <a:endParaRPr lang="en-US" sz="1200" dirty="0"/>
                    </a:p>
                  </a:txBody>
                  <a:tcPr/>
                </a:tc>
                <a:tc>
                  <a:txBody>
                    <a:bodyPr/>
                    <a:lstStyle/>
                    <a:p>
                      <a:r>
                        <a:rPr lang="en-US" sz="1200" dirty="0" smtClean="0"/>
                        <a:t>Grade 6</a:t>
                      </a:r>
                      <a:endParaRPr lang="en-US" sz="1200" dirty="0"/>
                    </a:p>
                  </a:txBody>
                  <a:tcPr/>
                </a:tc>
                <a:tc>
                  <a:txBody>
                    <a:bodyPr/>
                    <a:lstStyle/>
                    <a:p>
                      <a:r>
                        <a:rPr lang="en-US" sz="1200" dirty="0" smtClean="0"/>
                        <a:t>Grade 7</a:t>
                      </a:r>
                      <a:endParaRPr lang="en-US" sz="1200" dirty="0"/>
                    </a:p>
                  </a:txBody>
                  <a:tcPr/>
                </a:tc>
                <a:tc>
                  <a:txBody>
                    <a:bodyPr/>
                    <a:lstStyle/>
                    <a:p>
                      <a:r>
                        <a:rPr lang="en-US" sz="1200" dirty="0" smtClean="0"/>
                        <a:t>Grade 8 </a:t>
                      </a:r>
                      <a:endParaRPr lang="en-US" sz="1200" dirty="0"/>
                    </a:p>
                  </a:txBody>
                  <a:tcPr/>
                </a:tc>
                <a:extLst>
                  <a:ext uri="{0D108BD9-81ED-4DB2-BD59-A6C34878D82A}">
                    <a16:rowId xmlns="" xmlns:a16="http://schemas.microsoft.com/office/drawing/2014/main" val="10001"/>
                  </a:ext>
                </a:extLst>
              </a:tr>
              <a:tr h="370840">
                <a:tc>
                  <a:txBody>
                    <a:bodyPr/>
                    <a:lstStyle/>
                    <a:p>
                      <a:r>
                        <a:rPr lang="en-US" sz="1200" dirty="0" smtClean="0"/>
                        <a:t>Current Grade 4</a:t>
                      </a:r>
                      <a:endParaRPr lang="en-US" sz="1200" dirty="0"/>
                    </a:p>
                  </a:txBody>
                  <a:tcPr/>
                </a:tc>
                <a:tc>
                  <a:txBody>
                    <a:bodyPr/>
                    <a:lstStyle/>
                    <a:p>
                      <a:pPr algn="ctr"/>
                      <a:r>
                        <a:rPr lang="en-US" dirty="0" smtClean="0"/>
                        <a:t>82.6</a:t>
                      </a:r>
                      <a:endParaRPr lang="en-US" dirty="0"/>
                    </a:p>
                  </a:txBody>
                  <a:tcPr/>
                </a:tc>
                <a:tc>
                  <a:txBody>
                    <a:bodyPr/>
                    <a:lstStyle/>
                    <a:p>
                      <a:pPr algn="ctr"/>
                      <a:endParaRPr lang="en-US" dirty="0"/>
                    </a:p>
                  </a:txBody>
                  <a:tcPr>
                    <a:solidFill>
                      <a:schemeClr val="tx1"/>
                    </a:solidFill>
                  </a:tcPr>
                </a:tc>
                <a:tc>
                  <a:txBody>
                    <a:bodyPr/>
                    <a:lstStyle/>
                    <a:p>
                      <a:pPr algn="ctr"/>
                      <a:endParaRPr lang="en-US" dirty="0"/>
                    </a:p>
                  </a:txBody>
                  <a:tcPr>
                    <a:solidFill>
                      <a:schemeClr val="tx1"/>
                    </a:solidFill>
                  </a:tcPr>
                </a:tc>
                <a:tc>
                  <a:txBody>
                    <a:bodyPr/>
                    <a:lstStyle/>
                    <a:p>
                      <a:pPr algn="ctr"/>
                      <a:endParaRPr lang="en-US" dirty="0"/>
                    </a:p>
                  </a:txBody>
                  <a:tcPr>
                    <a:solidFill>
                      <a:schemeClr val="tx1"/>
                    </a:solidFill>
                  </a:tcPr>
                </a:tc>
                <a:tc>
                  <a:txBody>
                    <a:bodyPr/>
                    <a:lstStyle/>
                    <a:p>
                      <a:pPr algn="ctr"/>
                      <a:endParaRPr lang="en-US" dirty="0"/>
                    </a:p>
                  </a:txBody>
                  <a:tcPr>
                    <a:solidFill>
                      <a:schemeClr val="tx1"/>
                    </a:solidFill>
                  </a:tcPr>
                </a:tc>
                <a:tc>
                  <a:txBody>
                    <a:bodyPr/>
                    <a:lstStyle/>
                    <a:p>
                      <a:pPr algn="ctr"/>
                      <a:endParaRPr lang="en-US" dirty="0"/>
                    </a:p>
                  </a:txBody>
                  <a:tcPr>
                    <a:solidFill>
                      <a:schemeClr val="tx1"/>
                    </a:solidFill>
                  </a:tcPr>
                </a:tc>
                <a:extLst>
                  <a:ext uri="{0D108BD9-81ED-4DB2-BD59-A6C34878D82A}">
                    <a16:rowId xmlns="" xmlns:a16="http://schemas.microsoft.com/office/drawing/2014/main" val="4122435316"/>
                  </a:ext>
                </a:extLst>
              </a:tr>
              <a:tr h="370840">
                <a:tc>
                  <a:txBody>
                    <a:bodyPr/>
                    <a:lstStyle/>
                    <a:p>
                      <a:r>
                        <a:rPr lang="en-US" sz="1200" dirty="0" smtClean="0"/>
                        <a:t>Current Grade</a:t>
                      </a:r>
                      <a:r>
                        <a:rPr lang="en-US" sz="1200" baseline="0" dirty="0" smtClean="0"/>
                        <a:t> 5</a:t>
                      </a:r>
                      <a:endParaRPr lang="en-US" sz="1200" dirty="0"/>
                    </a:p>
                  </a:txBody>
                  <a:tcPr/>
                </a:tc>
                <a:tc>
                  <a:txBody>
                    <a:bodyPr/>
                    <a:lstStyle/>
                    <a:p>
                      <a:pPr algn="ctr"/>
                      <a:r>
                        <a:rPr lang="en-US" dirty="0" smtClean="0"/>
                        <a:t>75.2</a:t>
                      </a:r>
                      <a:endParaRPr lang="en-US" dirty="0"/>
                    </a:p>
                  </a:txBody>
                  <a:tcPr/>
                </a:tc>
                <a:tc>
                  <a:txBody>
                    <a:bodyPr/>
                    <a:lstStyle/>
                    <a:p>
                      <a:pPr algn="ctr"/>
                      <a:r>
                        <a:rPr lang="en-US" dirty="0" smtClean="0"/>
                        <a:t>66.7</a:t>
                      </a:r>
                      <a:endParaRPr lang="en-US" dirty="0"/>
                    </a:p>
                  </a:txBody>
                  <a:tcPr>
                    <a:solidFill>
                      <a:srgbClr val="D0D8E8"/>
                    </a:solidFill>
                  </a:tcPr>
                </a:tc>
                <a:tc>
                  <a:txBody>
                    <a:bodyPr/>
                    <a:lstStyle/>
                    <a:p>
                      <a:pPr algn="ctr"/>
                      <a:endParaRPr lang="en-US" dirty="0"/>
                    </a:p>
                  </a:txBody>
                  <a:tcPr>
                    <a:solidFill>
                      <a:schemeClr val="tx1"/>
                    </a:solidFill>
                  </a:tcPr>
                </a:tc>
                <a:tc>
                  <a:txBody>
                    <a:bodyPr/>
                    <a:lstStyle/>
                    <a:p>
                      <a:pPr algn="ctr"/>
                      <a:endParaRPr lang="en-US" dirty="0"/>
                    </a:p>
                  </a:txBody>
                  <a:tcPr>
                    <a:solidFill>
                      <a:schemeClr val="tx1"/>
                    </a:solidFill>
                  </a:tcPr>
                </a:tc>
                <a:tc>
                  <a:txBody>
                    <a:bodyPr/>
                    <a:lstStyle/>
                    <a:p>
                      <a:pPr algn="ctr"/>
                      <a:endParaRPr lang="en-US" dirty="0"/>
                    </a:p>
                  </a:txBody>
                  <a:tcPr>
                    <a:solidFill>
                      <a:schemeClr val="tx1"/>
                    </a:solidFill>
                  </a:tcPr>
                </a:tc>
                <a:tc>
                  <a:txBody>
                    <a:bodyPr/>
                    <a:lstStyle/>
                    <a:p>
                      <a:pPr algn="ctr"/>
                      <a:endParaRPr lang="en-US" dirty="0"/>
                    </a:p>
                  </a:txBody>
                  <a:tcPr>
                    <a:solidFill>
                      <a:schemeClr val="tx1"/>
                    </a:solidFill>
                  </a:tcPr>
                </a:tc>
                <a:extLst>
                  <a:ext uri="{0D108BD9-81ED-4DB2-BD59-A6C34878D82A}">
                    <a16:rowId xmlns=""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Current Grade</a:t>
                      </a:r>
                      <a:r>
                        <a:rPr lang="en-US" sz="1200" baseline="0" dirty="0" smtClean="0"/>
                        <a:t> 6</a:t>
                      </a:r>
                      <a:endParaRPr lang="en-US" sz="1200" dirty="0" smtClean="0"/>
                    </a:p>
                  </a:txBody>
                  <a:tcPr/>
                </a:tc>
                <a:tc>
                  <a:txBody>
                    <a:bodyPr/>
                    <a:lstStyle/>
                    <a:p>
                      <a:pPr algn="ctr"/>
                      <a:r>
                        <a:rPr lang="en-US" dirty="0" smtClean="0"/>
                        <a:t>68.3</a:t>
                      </a:r>
                      <a:endParaRPr lang="en-US" dirty="0"/>
                    </a:p>
                  </a:txBody>
                  <a:tcPr/>
                </a:tc>
                <a:tc>
                  <a:txBody>
                    <a:bodyPr/>
                    <a:lstStyle/>
                    <a:p>
                      <a:pPr algn="ctr"/>
                      <a:r>
                        <a:rPr lang="en-US" dirty="0" smtClean="0"/>
                        <a:t>63.9</a:t>
                      </a:r>
                      <a:endParaRPr lang="en-US" dirty="0"/>
                    </a:p>
                  </a:txBody>
                  <a:tcPr/>
                </a:tc>
                <a:tc>
                  <a:txBody>
                    <a:bodyPr/>
                    <a:lstStyle/>
                    <a:p>
                      <a:pPr algn="ctr"/>
                      <a:r>
                        <a:rPr lang="en-US" dirty="0" smtClean="0"/>
                        <a:t>62.0</a:t>
                      </a:r>
                      <a:endParaRPr lang="en-US" dirty="0"/>
                    </a:p>
                  </a:txBody>
                  <a:tcPr>
                    <a:solidFill>
                      <a:srgbClr val="E9EDF4"/>
                    </a:solidFill>
                  </a:tcPr>
                </a:tc>
                <a:tc>
                  <a:txBody>
                    <a:bodyPr/>
                    <a:lstStyle/>
                    <a:p>
                      <a:pPr algn="ctr"/>
                      <a:endParaRPr lang="en-US" dirty="0"/>
                    </a:p>
                  </a:txBody>
                  <a:tcPr>
                    <a:solidFill>
                      <a:srgbClr val="000000"/>
                    </a:solidFill>
                  </a:tcPr>
                </a:tc>
                <a:tc>
                  <a:txBody>
                    <a:bodyPr/>
                    <a:lstStyle/>
                    <a:p>
                      <a:pPr algn="ctr"/>
                      <a:endParaRPr lang="en-US" dirty="0"/>
                    </a:p>
                  </a:txBody>
                  <a:tcPr>
                    <a:solidFill>
                      <a:srgbClr val="000000"/>
                    </a:solidFill>
                  </a:tcPr>
                </a:tc>
                <a:tc>
                  <a:txBody>
                    <a:bodyPr/>
                    <a:lstStyle/>
                    <a:p>
                      <a:pPr algn="ctr"/>
                      <a:endParaRPr lang="en-US" dirty="0"/>
                    </a:p>
                  </a:txBody>
                  <a:tcPr>
                    <a:solidFill>
                      <a:srgbClr val="000000"/>
                    </a:solidFill>
                  </a:tcPr>
                </a:tc>
                <a:extLst>
                  <a:ext uri="{0D108BD9-81ED-4DB2-BD59-A6C34878D82A}">
                    <a16:rowId xmlns="" xmlns:a16="http://schemas.microsoft.com/office/drawing/2014/main" val="1000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Current Grade</a:t>
                      </a:r>
                      <a:r>
                        <a:rPr lang="en-US" sz="1200" baseline="0" dirty="0" smtClean="0"/>
                        <a:t> 7</a:t>
                      </a:r>
                      <a:endParaRPr lang="en-US" sz="1200" dirty="0" smtClean="0"/>
                    </a:p>
                  </a:txBody>
                  <a:tcPr/>
                </a:tc>
                <a:tc>
                  <a:txBody>
                    <a:bodyPr/>
                    <a:lstStyle/>
                    <a:p>
                      <a:pPr algn="ctr"/>
                      <a:r>
                        <a:rPr lang="en-US" dirty="0" smtClean="0"/>
                        <a:t>79.7</a:t>
                      </a:r>
                      <a:endParaRPr lang="en-US" dirty="0"/>
                    </a:p>
                  </a:txBody>
                  <a:tcPr/>
                </a:tc>
                <a:tc>
                  <a:txBody>
                    <a:bodyPr/>
                    <a:lstStyle/>
                    <a:p>
                      <a:pPr algn="ctr"/>
                      <a:r>
                        <a:rPr lang="en-US" dirty="0" smtClean="0"/>
                        <a:t>68.9</a:t>
                      </a:r>
                      <a:endParaRPr lang="en-US" dirty="0"/>
                    </a:p>
                  </a:txBody>
                  <a:tcPr/>
                </a:tc>
                <a:tc>
                  <a:txBody>
                    <a:bodyPr/>
                    <a:lstStyle/>
                    <a:p>
                      <a:pPr algn="ctr"/>
                      <a:r>
                        <a:rPr lang="en-US" dirty="0" smtClean="0"/>
                        <a:t>69.8</a:t>
                      </a:r>
                      <a:endParaRPr lang="en-US" dirty="0"/>
                    </a:p>
                  </a:txBody>
                  <a:tcPr/>
                </a:tc>
                <a:tc>
                  <a:txBody>
                    <a:bodyPr/>
                    <a:lstStyle/>
                    <a:p>
                      <a:pPr algn="ctr"/>
                      <a:r>
                        <a:rPr lang="en-US" dirty="0" smtClean="0"/>
                        <a:t>58.1</a:t>
                      </a:r>
                      <a:endParaRPr lang="en-US" dirty="0"/>
                    </a:p>
                  </a:txBody>
                  <a:tcPr>
                    <a:solidFill>
                      <a:srgbClr val="D0D8E8"/>
                    </a:solidFill>
                  </a:tcPr>
                </a:tc>
                <a:tc>
                  <a:txBody>
                    <a:bodyPr/>
                    <a:lstStyle/>
                    <a:p>
                      <a:pPr algn="ctr"/>
                      <a:endParaRPr lang="en-US" dirty="0"/>
                    </a:p>
                  </a:txBody>
                  <a:tcPr>
                    <a:solidFill>
                      <a:srgbClr val="000000"/>
                    </a:solidFill>
                  </a:tcPr>
                </a:tc>
                <a:tc>
                  <a:txBody>
                    <a:bodyPr/>
                    <a:lstStyle/>
                    <a:p>
                      <a:pPr algn="ctr"/>
                      <a:endParaRPr lang="en-US" dirty="0"/>
                    </a:p>
                  </a:txBody>
                  <a:tcPr>
                    <a:solidFill>
                      <a:srgbClr val="000000"/>
                    </a:solidFill>
                  </a:tcPr>
                </a:tc>
                <a:extLst>
                  <a:ext uri="{0D108BD9-81ED-4DB2-BD59-A6C34878D82A}">
                    <a16:rowId xmlns="" xmlns:a16="http://schemas.microsoft.com/office/drawing/2014/main" val="1000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Current Grade</a:t>
                      </a:r>
                      <a:r>
                        <a:rPr lang="en-US" sz="1200" baseline="0" dirty="0" smtClean="0"/>
                        <a:t> 8</a:t>
                      </a:r>
                      <a:endParaRPr lang="en-US" sz="1200" dirty="0" smtClean="0"/>
                    </a:p>
                  </a:txBody>
                  <a:tcPr/>
                </a:tc>
                <a:tc>
                  <a:txBody>
                    <a:bodyPr/>
                    <a:lstStyle/>
                    <a:p>
                      <a:pPr algn="ctr"/>
                      <a:r>
                        <a:rPr lang="en-US" dirty="0" smtClean="0"/>
                        <a:t>62.6</a:t>
                      </a:r>
                      <a:endParaRPr lang="en-US" dirty="0"/>
                    </a:p>
                  </a:txBody>
                  <a:tcPr/>
                </a:tc>
                <a:tc>
                  <a:txBody>
                    <a:bodyPr/>
                    <a:lstStyle/>
                    <a:p>
                      <a:pPr algn="ctr"/>
                      <a:r>
                        <a:rPr lang="en-US" dirty="0" smtClean="0"/>
                        <a:t>55.5</a:t>
                      </a:r>
                      <a:endParaRPr lang="en-US" dirty="0"/>
                    </a:p>
                  </a:txBody>
                  <a:tcPr/>
                </a:tc>
                <a:tc>
                  <a:txBody>
                    <a:bodyPr/>
                    <a:lstStyle/>
                    <a:p>
                      <a:pPr algn="ctr"/>
                      <a:r>
                        <a:rPr lang="en-US" dirty="0" smtClean="0"/>
                        <a:t>66.1</a:t>
                      </a:r>
                      <a:endParaRPr lang="en-US" dirty="0"/>
                    </a:p>
                  </a:txBody>
                  <a:tcPr/>
                </a:tc>
                <a:tc>
                  <a:txBody>
                    <a:bodyPr/>
                    <a:lstStyle/>
                    <a:p>
                      <a:pPr algn="ctr"/>
                      <a:r>
                        <a:rPr lang="en-US" dirty="0" smtClean="0"/>
                        <a:t>50.8</a:t>
                      </a:r>
                      <a:endParaRPr lang="en-US" dirty="0"/>
                    </a:p>
                  </a:txBody>
                  <a:tcPr/>
                </a:tc>
                <a:tc>
                  <a:txBody>
                    <a:bodyPr/>
                    <a:lstStyle/>
                    <a:p>
                      <a:pPr algn="ctr"/>
                      <a:r>
                        <a:rPr lang="en-US" dirty="0" smtClean="0"/>
                        <a:t>49.6</a:t>
                      </a:r>
                      <a:endParaRPr lang="en-US" dirty="0"/>
                    </a:p>
                  </a:txBody>
                  <a:tcPr>
                    <a:solidFill>
                      <a:srgbClr val="E9EDF4"/>
                    </a:solidFill>
                  </a:tcPr>
                </a:tc>
                <a:tc>
                  <a:txBody>
                    <a:bodyPr/>
                    <a:lstStyle/>
                    <a:p>
                      <a:pPr algn="ctr"/>
                      <a:endParaRPr lang="en-US" dirty="0"/>
                    </a:p>
                  </a:txBody>
                  <a:tcPr>
                    <a:solidFill>
                      <a:srgbClr val="000000"/>
                    </a:solidFill>
                  </a:tcPr>
                </a:tc>
                <a:extLst>
                  <a:ext uri="{0D108BD9-81ED-4DB2-BD59-A6C34878D82A}">
                    <a16:rowId xmlns="" xmlns:a16="http://schemas.microsoft.com/office/drawing/2014/main" val="10005"/>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Current Grade</a:t>
                      </a:r>
                      <a:r>
                        <a:rPr lang="en-US" sz="1200" baseline="0" dirty="0" smtClean="0"/>
                        <a:t> 9</a:t>
                      </a:r>
                      <a:endParaRPr lang="en-US" sz="1200" dirty="0" smtClean="0"/>
                    </a:p>
                  </a:txBody>
                  <a:tcPr/>
                </a:tc>
                <a:tc>
                  <a:txBody>
                    <a:bodyPr/>
                    <a:lstStyle/>
                    <a:p>
                      <a:pPr algn="ctr"/>
                      <a:r>
                        <a:rPr lang="en-US" dirty="0" smtClean="0"/>
                        <a:t>NJASK</a:t>
                      </a:r>
                      <a:endParaRPr lang="en-US" dirty="0"/>
                    </a:p>
                  </a:txBody>
                  <a:tcPr>
                    <a:solidFill>
                      <a:schemeClr val="bg1">
                        <a:lumMod val="65000"/>
                      </a:schemeClr>
                    </a:solidFill>
                  </a:tcPr>
                </a:tc>
                <a:tc>
                  <a:txBody>
                    <a:bodyPr/>
                    <a:lstStyle/>
                    <a:p>
                      <a:pPr algn="ctr"/>
                      <a:r>
                        <a:rPr lang="en-US" dirty="0" smtClean="0"/>
                        <a:t>66.3</a:t>
                      </a:r>
                      <a:endParaRPr lang="en-US" dirty="0"/>
                    </a:p>
                  </a:txBody>
                  <a:tcPr/>
                </a:tc>
                <a:tc>
                  <a:txBody>
                    <a:bodyPr/>
                    <a:lstStyle/>
                    <a:p>
                      <a:pPr algn="ctr"/>
                      <a:r>
                        <a:rPr lang="en-US" dirty="0" smtClean="0"/>
                        <a:t>68.5</a:t>
                      </a:r>
                      <a:endParaRPr lang="en-US" dirty="0"/>
                    </a:p>
                  </a:txBody>
                  <a:tcPr/>
                </a:tc>
                <a:tc>
                  <a:txBody>
                    <a:bodyPr/>
                    <a:lstStyle/>
                    <a:p>
                      <a:pPr algn="ctr"/>
                      <a:r>
                        <a:rPr lang="en-US" dirty="0" smtClean="0"/>
                        <a:t>62.2</a:t>
                      </a:r>
                      <a:endParaRPr lang="en-US" dirty="0"/>
                    </a:p>
                  </a:txBody>
                  <a:tcPr/>
                </a:tc>
                <a:tc>
                  <a:txBody>
                    <a:bodyPr/>
                    <a:lstStyle/>
                    <a:p>
                      <a:pPr algn="ctr"/>
                      <a:r>
                        <a:rPr lang="en-US" dirty="0" smtClean="0"/>
                        <a:t>49.5</a:t>
                      </a:r>
                      <a:endParaRPr lang="en-US" dirty="0"/>
                    </a:p>
                  </a:txBody>
                  <a:tcPr/>
                </a:tc>
                <a:tc>
                  <a:txBody>
                    <a:bodyPr/>
                    <a:lstStyle/>
                    <a:p>
                      <a:pPr algn="ctr"/>
                      <a:r>
                        <a:rPr lang="en-US" dirty="0" smtClean="0"/>
                        <a:t>60.8</a:t>
                      </a:r>
                      <a:endParaRPr lang="en-US" dirty="0"/>
                    </a:p>
                  </a:txBody>
                  <a:tcPr>
                    <a:solidFill>
                      <a:srgbClr val="D0D8E8"/>
                    </a:solidFill>
                  </a:tcPr>
                </a:tc>
                <a:extLst>
                  <a:ext uri="{0D108BD9-81ED-4DB2-BD59-A6C34878D82A}">
                    <a16:rowId xmlns="" xmlns:a16="http://schemas.microsoft.com/office/drawing/2014/main" val="10006"/>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Current Grade</a:t>
                      </a:r>
                      <a:r>
                        <a:rPr lang="en-US" sz="1200" baseline="0" dirty="0" smtClean="0"/>
                        <a:t> 10</a:t>
                      </a:r>
                      <a:endParaRPr lang="en-US" sz="120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NJASK</a:t>
                      </a:r>
                    </a:p>
                  </a:txBody>
                  <a:tcPr>
                    <a:solidFill>
                      <a:schemeClr val="bg1">
                        <a:lumMod val="6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NJASK</a:t>
                      </a:r>
                    </a:p>
                  </a:txBody>
                  <a:tcPr>
                    <a:solidFill>
                      <a:srgbClr val="A6A6A6"/>
                    </a:solidFill>
                  </a:tcPr>
                </a:tc>
                <a:tc>
                  <a:txBody>
                    <a:bodyPr/>
                    <a:lstStyle/>
                    <a:p>
                      <a:pPr algn="ctr"/>
                      <a:r>
                        <a:rPr lang="en-US" dirty="0" smtClean="0"/>
                        <a:t>72.2</a:t>
                      </a:r>
                      <a:endParaRPr lang="en-US" dirty="0"/>
                    </a:p>
                  </a:txBody>
                  <a:tcPr/>
                </a:tc>
                <a:tc>
                  <a:txBody>
                    <a:bodyPr/>
                    <a:lstStyle/>
                    <a:p>
                      <a:pPr algn="ctr"/>
                      <a:r>
                        <a:rPr lang="en-US" dirty="0" smtClean="0"/>
                        <a:t>65.3</a:t>
                      </a:r>
                      <a:endParaRPr lang="en-US" dirty="0"/>
                    </a:p>
                  </a:txBody>
                  <a:tcPr/>
                </a:tc>
                <a:tc>
                  <a:txBody>
                    <a:bodyPr/>
                    <a:lstStyle/>
                    <a:p>
                      <a:pPr algn="ctr"/>
                      <a:r>
                        <a:rPr lang="en-US" dirty="0" smtClean="0"/>
                        <a:t>58.0</a:t>
                      </a:r>
                      <a:endParaRPr lang="en-US" dirty="0"/>
                    </a:p>
                  </a:txBody>
                  <a:tcPr/>
                </a:tc>
                <a:tc>
                  <a:txBody>
                    <a:bodyPr/>
                    <a:lstStyle/>
                    <a:p>
                      <a:pPr algn="ctr"/>
                      <a:r>
                        <a:rPr lang="en-US" dirty="0" smtClean="0"/>
                        <a:t>66.1</a:t>
                      </a:r>
                      <a:endParaRPr lang="en-US" dirty="0"/>
                    </a:p>
                  </a:txBody>
                  <a:tcPr/>
                </a:tc>
                <a:extLst>
                  <a:ext uri="{0D108BD9-81ED-4DB2-BD59-A6C34878D82A}">
                    <a16:rowId xmlns="" xmlns:a16="http://schemas.microsoft.com/office/drawing/2014/main" val="10007"/>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Current Grade</a:t>
                      </a:r>
                      <a:r>
                        <a:rPr lang="en-US" sz="1200" baseline="0" dirty="0" smtClean="0"/>
                        <a:t> 11</a:t>
                      </a:r>
                      <a:endParaRPr lang="en-US" sz="120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NJASK</a:t>
                      </a:r>
                    </a:p>
                  </a:txBody>
                  <a:tcPr>
                    <a:solidFill>
                      <a:schemeClr val="bg1">
                        <a:lumMod val="6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NJASK</a:t>
                      </a:r>
                    </a:p>
                  </a:txBody>
                  <a:tcPr>
                    <a:solidFill>
                      <a:srgbClr val="A6A6A6"/>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NJASK</a:t>
                      </a:r>
                    </a:p>
                  </a:txBody>
                  <a:tcPr>
                    <a:solidFill>
                      <a:srgbClr val="A6A6A6"/>
                    </a:solidFill>
                  </a:tcPr>
                </a:tc>
                <a:tc>
                  <a:txBody>
                    <a:bodyPr/>
                    <a:lstStyle/>
                    <a:p>
                      <a:pPr algn="ctr"/>
                      <a:r>
                        <a:rPr lang="en-US" dirty="0" smtClean="0"/>
                        <a:t>44.2</a:t>
                      </a:r>
                      <a:endParaRPr lang="en-US" dirty="0"/>
                    </a:p>
                  </a:txBody>
                  <a:tcPr/>
                </a:tc>
                <a:tc>
                  <a:txBody>
                    <a:bodyPr/>
                    <a:lstStyle/>
                    <a:p>
                      <a:pPr algn="ctr"/>
                      <a:r>
                        <a:rPr lang="en-US" dirty="0" smtClean="0"/>
                        <a:t>43.9</a:t>
                      </a:r>
                      <a:endParaRPr lang="en-US" dirty="0"/>
                    </a:p>
                  </a:txBody>
                  <a:tcPr/>
                </a:tc>
                <a:tc>
                  <a:txBody>
                    <a:bodyPr/>
                    <a:lstStyle/>
                    <a:p>
                      <a:pPr algn="ctr"/>
                      <a:r>
                        <a:rPr lang="en-US" dirty="0" smtClean="0"/>
                        <a:t>48.9</a:t>
                      </a:r>
                      <a:endParaRPr lang="en-US" dirty="0"/>
                    </a:p>
                  </a:txBody>
                  <a:tcPr/>
                </a:tc>
                <a:extLst>
                  <a:ext uri="{0D108BD9-81ED-4DB2-BD59-A6C34878D82A}">
                    <a16:rowId xmlns="" xmlns:a16="http://schemas.microsoft.com/office/drawing/2014/main" val="10008"/>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Current Grade</a:t>
                      </a:r>
                      <a:r>
                        <a:rPr lang="en-US" sz="1200" baseline="0" dirty="0" smtClean="0"/>
                        <a:t> 12</a:t>
                      </a:r>
                      <a:endParaRPr lang="en-US" sz="120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NJASK</a:t>
                      </a:r>
                    </a:p>
                  </a:txBody>
                  <a:tcPr>
                    <a:solidFill>
                      <a:schemeClr val="bg1">
                        <a:lumMod val="6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NJASK</a:t>
                      </a:r>
                    </a:p>
                  </a:txBody>
                  <a:tcPr>
                    <a:solidFill>
                      <a:srgbClr val="A6A6A6"/>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NJASK</a:t>
                      </a:r>
                    </a:p>
                  </a:txBody>
                  <a:tcPr>
                    <a:solidFill>
                      <a:srgbClr val="A6A6A6"/>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NJASK</a:t>
                      </a:r>
                    </a:p>
                  </a:txBody>
                  <a:tcPr>
                    <a:solidFill>
                      <a:srgbClr val="A6A6A6"/>
                    </a:solidFill>
                  </a:tcPr>
                </a:tc>
                <a:tc>
                  <a:txBody>
                    <a:bodyPr/>
                    <a:lstStyle/>
                    <a:p>
                      <a:pPr algn="ctr"/>
                      <a:r>
                        <a:rPr lang="en-US" dirty="0" smtClean="0"/>
                        <a:t>43.9</a:t>
                      </a:r>
                      <a:endParaRPr lang="en-US" dirty="0"/>
                    </a:p>
                  </a:txBody>
                  <a:tcPr/>
                </a:tc>
                <a:tc>
                  <a:txBody>
                    <a:bodyPr/>
                    <a:lstStyle/>
                    <a:p>
                      <a:pPr algn="ctr"/>
                      <a:r>
                        <a:rPr lang="en-US" dirty="0" smtClean="0"/>
                        <a:t>57.1</a:t>
                      </a:r>
                      <a:endParaRPr lang="en-US" dirty="0"/>
                    </a:p>
                  </a:txBody>
                  <a:tcPr/>
                </a:tc>
                <a:extLst>
                  <a:ext uri="{0D108BD9-81ED-4DB2-BD59-A6C34878D82A}">
                    <a16:rowId xmlns="" xmlns:a16="http://schemas.microsoft.com/office/drawing/2014/main" val="10009"/>
                  </a:ext>
                </a:extLst>
              </a:tr>
            </a:tbl>
          </a:graphicData>
        </a:graphic>
      </p:graphicFrame>
      <p:sp>
        <p:nvSpPr>
          <p:cNvPr id="3" name="Slide Number Placeholder 2"/>
          <p:cNvSpPr>
            <a:spLocks noGrp="1"/>
          </p:cNvSpPr>
          <p:nvPr>
            <p:ph type="sldNum" sz="quarter" idx="12"/>
          </p:nvPr>
        </p:nvSpPr>
        <p:spPr/>
        <p:txBody>
          <a:bodyPr/>
          <a:lstStyle/>
          <a:p>
            <a:fld id="{356A72F1-C897-1647-9CE8-BFFB19418015}" type="slidenum">
              <a:rPr lang="en-US" smtClean="0"/>
              <a:pPr/>
              <a:t>23</a:t>
            </a:fld>
            <a:endParaRPr lang="en-US" dirty="0"/>
          </a:p>
        </p:txBody>
      </p:sp>
      <p:sp>
        <p:nvSpPr>
          <p:cNvPr id="4" name="Title 3"/>
          <p:cNvSpPr>
            <a:spLocks noGrp="1"/>
          </p:cNvSpPr>
          <p:nvPr>
            <p:ph type="title"/>
          </p:nvPr>
        </p:nvSpPr>
        <p:spPr/>
        <p:txBody>
          <a:bodyPr/>
          <a:lstStyle/>
          <a:p>
            <a:r>
              <a:rPr lang="en-US" sz="2800" dirty="0" smtClean="0">
                <a:latin typeface="Book Antiqua"/>
                <a:cs typeface="Book Antiqua"/>
              </a:rPr>
              <a:t>Longitudinal Analysis of Mathematics Results 2015-2019</a:t>
            </a:r>
            <a:endParaRPr lang="en-US" sz="2800" dirty="0">
              <a:latin typeface="Book Antiqua"/>
              <a:cs typeface="Book Antiqua"/>
            </a:endParaRPr>
          </a:p>
        </p:txBody>
      </p:sp>
    </p:spTree>
    <p:extLst>
      <p:ext uri="{BB962C8B-B14F-4D97-AF65-F5344CB8AC3E}">
        <p14:creationId xmlns:p14="http://schemas.microsoft.com/office/powerpoint/2010/main" val="28411280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5774" y="1719071"/>
            <a:ext cx="8878955" cy="4407408"/>
          </a:xfrm>
        </p:spPr>
        <p:txBody>
          <a:bodyPr/>
          <a:lstStyle/>
          <a:p>
            <a:r>
              <a:rPr lang="en-US" sz="2200" dirty="0" smtClean="0"/>
              <a:t>Significant </a:t>
            </a:r>
            <a:r>
              <a:rPr lang="en-US" sz="2200" dirty="0"/>
              <a:t>gains were seen in </a:t>
            </a:r>
            <a:r>
              <a:rPr lang="en-US" sz="2200" dirty="0" smtClean="0"/>
              <a:t>Algebra I and Algebra II.</a:t>
            </a:r>
          </a:p>
          <a:p>
            <a:pPr lvl="1"/>
            <a:r>
              <a:rPr lang="en-US" sz="2200" dirty="0"/>
              <a:t>Algebra I - 14% more students achieved a level 4 or 5 on NJSLA.</a:t>
            </a:r>
          </a:p>
          <a:p>
            <a:pPr lvl="1"/>
            <a:r>
              <a:rPr lang="en-US" sz="2200" dirty="0"/>
              <a:t>Algebra II – 10% more students achieved a level 4 or 5 on </a:t>
            </a:r>
            <a:r>
              <a:rPr lang="en-US" sz="2200" dirty="0" smtClean="0"/>
              <a:t>NJSLA.</a:t>
            </a:r>
            <a:br>
              <a:rPr lang="en-US" sz="2200" dirty="0" smtClean="0"/>
            </a:br>
            <a:endParaRPr lang="en-US" sz="2200" dirty="0" smtClean="0"/>
          </a:p>
          <a:p>
            <a:r>
              <a:rPr lang="en-US" sz="2200" dirty="0" smtClean="0"/>
              <a:t>Elementary teachers began to incorporate aspects of the workshop model for mathematics instruction.  This allows for more student inquiry and understanding of how math works, instead of rote memorization of facts and algorithms.</a:t>
            </a:r>
            <a:endParaRPr lang="en-US" sz="2200" dirty="0"/>
          </a:p>
        </p:txBody>
      </p:sp>
      <p:sp>
        <p:nvSpPr>
          <p:cNvPr id="3" name="Slide Number Placeholder 2"/>
          <p:cNvSpPr>
            <a:spLocks noGrp="1"/>
          </p:cNvSpPr>
          <p:nvPr>
            <p:ph type="sldNum" sz="quarter" idx="12"/>
          </p:nvPr>
        </p:nvSpPr>
        <p:spPr/>
        <p:txBody>
          <a:bodyPr/>
          <a:lstStyle/>
          <a:p>
            <a:fld id="{356A72F1-C897-1647-9CE8-BFFB19418015}" type="slidenum">
              <a:rPr lang="en-US" smtClean="0"/>
              <a:pPr/>
              <a:t>24</a:t>
            </a:fld>
            <a:endParaRPr lang="en-US" dirty="0"/>
          </a:p>
        </p:txBody>
      </p:sp>
      <p:sp>
        <p:nvSpPr>
          <p:cNvPr id="4" name="Title 3"/>
          <p:cNvSpPr>
            <a:spLocks noGrp="1"/>
          </p:cNvSpPr>
          <p:nvPr>
            <p:ph type="title"/>
          </p:nvPr>
        </p:nvSpPr>
        <p:spPr/>
        <p:txBody>
          <a:bodyPr/>
          <a:lstStyle/>
          <a:p>
            <a:r>
              <a:rPr lang="en-US" sz="2800" dirty="0">
                <a:latin typeface="Book Antiqua"/>
                <a:cs typeface="Book Antiqua"/>
              </a:rPr>
              <a:t>Mathematics:</a:t>
            </a:r>
            <a:br>
              <a:rPr lang="en-US" sz="2800" dirty="0">
                <a:latin typeface="Book Antiqua"/>
                <a:cs typeface="Book Antiqua"/>
              </a:rPr>
            </a:br>
            <a:r>
              <a:rPr lang="en-US" sz="2800" dirty="0">
                <a:latin typeface="Book Antiqua"/>
                <a:cs typeface="Book Antiqua"/>
              </a:rPr>
              <a:t> </a:t>
            </a:r>
            <a:r>
              <a:rPr lang="en-US" sz="2800" dirty="0" smtClean="0">
                <a:latin typeface="Book Antiqua"/>
                <a:cs typeface="Book Antiqua"/>
              </a:rPr>
              <a:t>NOTABLE ACHEIVEMENTS From 2018-19</a:t>
            </a:r>
            <a:endParaRPr lang="en-US" sz="2800" cap="none" dirty="0"/>
          </a:p>
        </p:txBody>
      </p:sp>
    </p:spTree>
    <p:extLst>
      <p:ext uri="{BB962C8B-B14F-4D97-AF65-F5344CB8AC3E}">
        <p14:creationId xmlns:p14="http://schemas.microsoft.com/office/powerpoint/2010/main" val="25279184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smtClean="0"/>
              <a:t>Work collaboratively with Conquer Mathematics consultant to provide training to yearlong training of best practices in mathematics instruction to K-5 teachers and 6-8 special education teachers.  </a:t>
            </a:r>
            <a:endParaRPr lang="en-US" dirty="0"/>
          </a:p>
          <a:p>
            <a:pPr marL="45720" indent="0">
              <a:buNone/>
            </a:pPr>
            <a:endParaRPr lang="en-US" dirty="0"/>
          </a:p>
          <a:p>
            <a:r>
              <a:rPr lang="en-US" dirty="0"/>
              <a:t>Analyze formative </a:t>
            </a:r>
            <a:r>
              <a:rPr lang="en-US" dirty="0" smtClean="0"/>
              <a:t>and summative assessment </a:t>
            </a:r>
            <a:r>
              <a:rPr lang="en-US" dirty="0"/>
              <a:t>data to drive instruction and provide enrichment or remedial support to individual students.</a:t>
            </a:r>
          </a:p>
          <a:p>
            <a:pPr marL="45720" indent="0">
              <a:buNone/>
            </a:pPr>
            <a:endParaRPr lang="en-US" dirty="0"/>
          </a:p>
          <a:p>
            <a:pPr>
              <a:lnSpc>
                <a:spcPct val="110000"/>
              </a:lnSpc>
            </a:pPr>
            <a:r>
              <a:rPr lang="en-US" dirty="0"/>
              <a:t>Provide quality professional development to Middle School faculty on "Strategies to Promote Personalized Learning and Student Choice."</a:t>
            </a:r>
          </a:p>
          <a:p>
            <a:pPr marL="45720" indent="0">
              <a:buNone/>
            </a:pPr>
            <a:endParaRPr lang="en-US" dirty="0"/>
          </a:p>
        </p:txBody>
      </p:sp>
      <p:sp>
        <p:nvSpPr>
          <p:cNvPr id="3" name="Slide Number Placeholder 2"/>
          <p:cNvSpPr>
            <a:spLocks noGrp="1"/>
          </p:cNvSpPr>
          <p:nvPr>
            <p:ph type="sldNum" sz="quarter" idx="12"/>
          </p:nvPr>
        </p:nvSpPr>
        <p:spPr/>
        <p:txBody>
          <a:bodyPr/>
          <a:lstStyle/>
          <a:p>
            <a:fld id="{356A72F1-C897-1647-9CE8-BFFB19418015}" type="slidenum">
              <a:rPr lang="en-US" smtClean="0"/>
              <a:pPr/>
              <a:t>25</a:t>
            </a:fld>
            <a:endParaRPr lang="en-US" dirty="0"/>
          </a:p>
        </p:txBody>
      </p:sp>
      <p:sp>
        <p:nvSpPr>
          <p:cNvPr id="4" name="Title 3"/>
          <p:cNvSpPr>
            <a:spLocks noGrp="1"/>
          </p:cNvSpPr>
          <p:nvPr>
            <p:ph type="title"/>
          </p:nvPr>
        </p:nvSpPr>
        <p:spPr/>
        <p:txBody>
          <a:bodyPr>
            <a:normAutofit fontScale="90000"/>
          </a:bodyPr>
          <a:lstStyle/>
          <a:p>
            <a:r>
              <a:rPr lang="en-US" dirty="0">
                <a:latin typeface="Book Antiqua"/>
                <a:cs typeface="Book Antiqua"/>
              </a:rPr>
              <a:t>Mathematics:</a:t>
            </a:r>
            <a:br>
              <a:rPr lang="en-US" dirty="0">
                <a:latin typeface="Book Antiqua"/>
                <a:cs typeface="Book Antiqua"/>
              </a:rPr>
            </a:br>
            <a:r>
              <a:rPr lang="en-US" dirty="0">
                <a:latin typeface="Book Antiqua"/>
                <a:cs typeface="Book Antiqua"/>
              </a:rPr>
              <a:t> Plan For </a:t>
            </a:r>
            <a:r>
              <a:rPr lang="en-US" dirty="0" smtClean="0">
                <a:latin typeface="Book Antiqua"/>
                <a:cs typeface="Book Antiqua"/>
              </a:rPr>
              <a:t>2019-20</a:t>
            </a:r>
            <a:endParaRPr lang="en-US" cap="none" dirty="0"/>
          </a:p>
        </p:txBody>
      </p:sp>
    </p:spTree>
    <p:extLst>
      <p:ext uri="{BB962C8B-B14F-4D97-AF65-F5344CB8AC3E}">
        <p14:creationId xmlns:p14="http://schemas.microsoft.com/office/powerpoint/2010/main" val="29700961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356A72F1-C897-1647-9CE8-BFFB19418015}" type="slidenum">
              <a:rPr lang="en-US" smtClean="0"/>
              <a:pPr/>
              <a:t>26</a:t>
            </a:fld>
            <a:endParaRPr lang="en-US"/>
          </a:p>
        </p:txBody>
      </p:sp>
      <p:sp>
        <p:nvSpPr>
          <p:cNvPr id="3" name="Title 2"/>
          <p:cNvSpPr>
            <a:spLocks noGrp="1"/>
          </p:cNvSpPr>
          <p:nvPr>
            <p:ph type="title"/>
          </p:nvPr>
        </p:nvSpPr>
        <p:spPr/>
        <p:txBody>
          <a:bodyPr/>
          <a:lstStyle/>
          <a:p>
            <a:r>
              <a:rPr lang="en-US" sz="2800" dirty="0" smtClean="0">
                <a:latin typeface="Book Antiqua" panose="02040602050305030304" pitchFamily="18" charset="0"/>
              </a:rPr>
              <a:t>2019 ACCESS for ELLs – </a:t>
            </a:r>
            <a:br>
              <a:rPr lang="en-US" sz="2800" dirty="0" smtClean="0">
                <a:latin typeface="Book Antiqua" panose="02040602050305030304" pitchFamily="18" charset="0"/>
              </a:rPr>
            </a:br>
            <a:r>
              <a:rPr lang="en-US" sz="2800" dirty="0" smtClean="0">
                <a:latin typeface="Book Antiqua" panose="02040602050305030304" pitchFamily="18" charset="0"/>
              </a:rPr>
              <a:t>English Language Proficiency Test</a:t>
            </a:r>
            <a:endParaRPr lang="en-US" sz="2800" dirty="0">
              <a:latin typeface="Book Antiqua" panose="0204060205030503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967022157"/>
              </p:ext>
            </p:extLst>
          </p:nvPr>
        </p:nvGraphicFramePr>
        <p:xfrm>
          <a:off x="527168" y="1733243"/>
          <a:ext cx="8088924" cy="4920012"/>
        </p:xfrm>
        <a:graphic>
          <a:graphicData uri="http://schemas.openxmlformats.org/drawingml/2006/table">
            <a:tbl>
              <a:tblPr firstRow="1" firstCol="1" bandRow="1">
                <a:tableStyleId>{5C22544A-7EE6-4342-B048-85BDC9FD1C3A}</a:tableStyleId>
              </a:tblPr>
              <a:tblGrid>
                <a:gridCol w="921804">
                  <a:extLst>
                    <a:ext uri="{9D8B030D-6E8A-4147-A177-3AD203B41FA5}">
                      <a16:colId xmlns="" xmlns:a16="http://schemas.microsoft.com/office/drawing/2014/main" val="2276889253"/>
                    </a:ext>
                  </a:extLst>
                </a:gridCol>
                <a:gridCol w="2090910">
                  <a:extLst>
                    <a:ext uri="{9D8B030D-6E8A-4147-A177-3AD203B41FA5}">
                      <a16:colId xmlns="" xmlns:a16="http://schemas.microsoft.com/office/drawing/2014/main" val="3892254051"/>
                    </a:ext>
                  </a:extLst>
                </a:gridCol>
                <a:gridCol w="2090910">
                  <a:extLst>
                    <a:ext uri="{9D8B030D-6E8A-4147-A177-3AD203B41FA5}">
                      <a16:colId xmlns="" xmlns:a16="http://schemas.microsoft.com/office/drawing/2014/main" val="65677032"/>
                    </a:ext>
                  </a:extLst>
                </a:gridCol>
                <a:gridCol w="2985300">
                  <a:extLst>
                    <a:ext uri="{9D8B030D-6E8A-4147-A177-3AD203B41FA5}">
                      <a16:colId xmlns="" xmlns:a16="http://schemas.microsoft.com/office/drawing/2014/main" val="436421766"/>
                    </a:ext>
                  </a:extLst>
                </a:gridCol>
              </a:tblGrid>
              <a:tr h="546132">
                <a:tc>
                  <a:txBody>
                    <a:bodyPr/>
                    <a:lstStyle/>
                    <a:p>
                      <a:pPr algn="ctr"/>
                      <a:r>
                        <a:rPr lang="en-US" sz="1400" dirty="0">
                          <a:latin typeface="Calibri" panose="020F0502020204030204" pitchFamily="34" charset="0"/>
                          <a:cs typeface="Calibri" panose="020F0502020204030204" pitchFamily="34" charset="0"/>
                        </a:rPr>
                        <a:t>Grade</a:t>
                      </a:r>
                    </a:p>
                  </a:txBody>
                  <a:tcPr marL="98268" marR="98268" marT="34290" marB="34290">
                    <a:solidFill>
                      <a:schemeClr val="tx2"/>
                    </a:solidFill>
                  </a:tcPr>
                </a:tc>
                <a:tc>
                  <a:txBody>
                    <a:bodyPr/>
                    <a:lstStyle/>
                    <a:p>
                      <a:pPr algn="ctr"/>
                      <a:r>
                        <a:rPr lang="en-US" sz="1400" dirty="0">
                          <a:latin typeface="Calibri" panose="020F0502020204030204" pitchFamily="34" charset="0"/>
                          <a:cs typeface="Calibri" panose="020F0502020204030204" pitchFamily="34" charset="0"/>
                        </a:rPr>
                        <a:t> Students Tested 2019</a:t>
                      </a:r>
                    </a:p>
                  </a:txBody>
                  <a:tcPr marL="98268" marR="98268" marT="34290" marB="34290">
                    <a:solidFill>
                      <a:schemeClr val="tx2"/>
                    </a:solidFill>
                  </a:tcPr>
                </a:tc>
                <a:tc>
                  <a:txBody>
                    <a:bodyPr/>
                    <a:lstStyle/>
                    <a:p>
                      <a:pPr algn="ctr"/>
                      <a:r>
                        <a:rPr lang="en-US" sz="1400" dirty="0">
                          <a:solidFill>
                            <a:schemeClr val="bg1"/>
                          </a:solidFill>
                          <a:latin typeface="Calibri" panose="020F0502020204030204" pitchFamily="34" charset="0"/>
                          <a:cs typeface="Calibri" panose="020F0502020204030204" pitchFamily="34" charset="0"/>
                        </a:rPr>
                        <a:t>Students Tested 2018</a:t>
                      </a:r>
                    </a:p>
                  </a:txBody>
                  <a:tcPr marL="98268" marR="98268" marT="34290" marB="34290">
                    <a:solidFill>
                      <a:schemeClr val="tx2"/>
                    </a:solidFill>
                  </a:tcPr>
                </a:tc>
                <a:tc>
                  <a:txBody>
                    <a:bodyPr/>
                    <a:lstStyle/>
                    <a:p>
                      <a:pPr algn="ctr"/>
                      <a:r>
                        <a:rPr lang="en-US" sz="1400" dirty="0">
                          <a:solidFill>
                            <a:schemeClr val="bg1"/>
                          </a:solidFill>
                          <a:latin typeface="Calibri" panose="020F0502020204030204" pitchFamily="34" charset="0"/>
                          <a:cs typeface="Calibri" panose="020F0502020204030204" pitchFamily="34" charset="0"/>
                        </a:rPr>
                        <a:t>Difference between number of students tested in 2018 and 2019</a:t>
                      </a:r>
                    </a:p>
                  </a:txBody>
                  <a:tcPr marL="98268" marR="98268" marT="34290" marB="34290">
                    <a:solidFill>
                      <a:schemeClr val="tx2"/>
                    </a:solidFill>
                  </a:tcPr>
                </a:tc>
                <a:extLst>
                  <a:ext uri="{0D108BD9-81ED-4DB2-BD59-A6C34878D82A}">
                    <a16:rowId xmlns="" xmlns:a16="http://schemas.microsoft.com/office/drawing/2014/main" val="1458099679"/>
                  </a:ext>
                </a:extLst>
              </a:tr>
              <a:tr h="310875">
                <a:tc>
                  <a:txBody>
                    <a:bodyPr/>
                    <a:lstStyle/>
                    <a:p>
                      <a:pPr algn="ctr"/>
                      <a:r>
                        <a:rPr lang="en-US" sz="1400" dirty="0" smtClean="0">
                          <a:latin typeface="Calibri" panose="020F0502020204030204" pitchFamily="34" charset="0"/>
                          <a:cs typeface="Calibri" panose="020F0502020204030204" pitchFamily="34" charset="0"/>
                        </a:rPr>
                        <a:t>K</a:t>
                      </a:r>
                      <a:endParaRPr lang="en-US" sz="1400" dirty="0">
                        <a:latin typeface="Calibri" panose="020F0502020204030204" pitchFamily="34" charset="0"/>
                        <a:cs typeface="Calibri" panose="020F0502020204030204" pitchFamily="34" charset="0"/>
                      </a:endParaRPr>
                    </a:p>
                  </a:txBody>
                  <a:tcPr marL="98268" marR="98268" marT="34290" marB="34290">
                    <a:solidFill>
                      <a:schemeClr val="tx2"/>
                    </a:solidFill>
                  </a:tcPr>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a:t>
                      </a: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0</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extLst>
                  <a:ext uri="{0D108BD9-81ED-4DB2-BD59-A6C34878D82A}">
                    <a16:rowId xmlns="" xmlns:a16="http://schemas.microsoft.com/office/drawing/2014/main" val="1591059710"/>
                  </a:ext>
                </a:extLst>
              </a:tr>
              <a:tr h="310875">
                <a:tc>
                  <a:txBody>
                    <a:bodyPr/>
                    <a:lstStyle/>
                    <a:p>
                      <a:pPr algn="ctr"/>
                      <a:r>
                        <a:rPr lang="en-US" sz="1400" dirty="0" smtClean="0">
                          <a:latin typeface="Calibri" panose="020F0502020204030204" pitchFamily="34" charset="0"/>
                          <a:cs typeface="Calibri" panose="020F0502020204030204" pitchFamily="34" charset="0"/>
                        </a:rPr>
                        <a:t>1</a:t>
                      </a:r>
                      <a:endParaRPr lang="en-US" sz="1400" dirty="0">
                        <a:latin typeface="Calibri" panose="020F0502020204030204" pitchFamily="34" charset="0"/>
                        <a:cs typeface="Calibri" panose="020F0502020204030204" pitchFamily="34" charset="0"/>
                      </a:endParaRPr>
                    </a:p>
                  </a:txBody>
                  <a:tcPr marL="98268" marR="98268" marT="34290" marB="34290">
                    <a:solidFill>
                      <a:schemeClr val="tx2"/>
                    </a:solidFill>
                  </a:tcPr>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-3</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extLst>
                  <a:ext uri="{0D108BD9-81ED-4DB2-BD59-A6C34878D82A}">
                    <a16:rowId xmlns="" xmlns:a16="http://schemas.microsoft.com/office/drawing/2014/main" val="1278495986"/>
                  </a:ext>
                </a:extLst>
              </a:tr>
              <a:tr h="310875">
                <a:tc>
                  <a:txBody>
                    <a:bodyPr/>
                    <a:lstStyle/>
                    <a:p>
                      <a:pPr algn="ctr"/>
                      <a:r>
                        <a:rPr lang="en-US" sz="1400" dirty="0" smtClean="0">
                          <a:latin typeface="Calibri" panose="020F0502020204030204" pitchFamily="34" charset="0"/>
                          <a:cs typeface="Calibri" panose="020F0502020204030204" pitchFamily="34" charset="0"/>
                        </a:rPr>
                        <a:t>2</a:t>
                      </a:r>
                      <a:endParaRPr lang="en-US" sz="1400" dirty="0">
                        <a:latin typeface="Calibri" panose="020F0502020204030204" pitchFamily="34" charset="0"/>
                        <a:cs typeface="Calibri" panose="020F0502020204030204" pitchFamily="34" charset="0"/>
                      </a:endParaRPr>
                    </a:p>
                  </a:txBody>
                  <a:tcPr marL="98268" marR="98268" marT="34290" marB="34290">
                    <a:solidFill>
                      <a:schemeClr val="tx2"/>
                    </a:solidFill>
                  </a:tcPr>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+6</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extLst>
                  <a:ext uri="{0D108BD9-81ED-4DB2-BD59-A6C34878D82A}">
                    <a16:rowId xmlns="" xmlns:a16="http://schemas.microsoft.com/office/drawing/2014/main" val="4150974319"/>
                  </a:ext>
                </a:extLst>
              </a:tr>
              <a:tr h="310875">
                <a:tc>
                  <a:txBody>
                    <a:bodyPr/>
                    <a:lstStyle/>
                    <a:p>
                      <a:pPr algn="ctr"/>
                      <a:r>
                        <a:rPr lang="en-US" sz="1400" dirty="0">
                          <a:latin typeface="Calibri" panose="020F0502020204030204" pitchFamily="34" charset="0"/>
                          <a:cs typeface="Calibri" panose="020F0502020204030204" pitchFamily="34" charset="0"/>
                        </a:rPr>
                        <a:t>3</a:t>
                      </a:r>
                    </a:p>
                  </a:txBody>
                  <a:tcPr marL="98268" marR="98268" marT="34290" marB="34290">
                    <a:solidFill>
                      <a:schemeClr val="tx2"/>
                    </a:solidFill>
                  </a:tcPr>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-3</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extLst>
                  <a:ext uri="{0D108BD9-81ED-4DB2-BD59-A6C34878D82A}">
                    <a16:rowId xmlns="" xmlns:a16="http://schemas.microsoft.com/office/drawing/2014/main" val="1654348439"/>
                  </a:ext>
                </a:extLst>
              </a:tr>
              <a:tr h="310875">
                <a:tc>
                  <a:txBody>
                    <a:bodyPr/>
                    <a:lstStyle/>
                    <a:p>
                      <a:pPr algn="ctr"/>
                      <a:r>
                        <a:rPr lang="en-US" sz="1400" dirty="0">
                          <a:latin typeface="Calibri" panose="020F0502020204030204" pitchFamily="34" charset="0"/>
                          <a:cs typeface="Calibri" panose="020F0502020204030204" pitchFamily="34" charset="0"/>
                        </a:rPr>
                        <a:t>4</a:t>
                      </a:r>
                    </a:p>
                  </a:txBody>
                  <a:tcPr marL="98268" marR="98268" marT="34290" marB="34290">
                    <a:solidFill>
                      <a:schemeClr val="tx2"/>
                    </a:solidFill>
                  </a:tcPr>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+4</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extLst>
                  <a:ext uri="{0D108BD9-81ED-4DB2-BD59-A6C34878D82A}">
                    <a16:rowId xmlns="" xmlns:a16="http://schemas.microsoft.com/office/drawing/2014/main" val="3034457765"/>
                  </a:ext>
                </a:extLst>
              </a:tr>
              <a:tr h="310875">
                <a:tc>
                  <a:txBody>
                    <a:bodyPr/>
                    <a:lstStyle/>
                    <a:p>
                      <a:pPr algn="ctr"/>
                      <a:r>
                        <a:rPr lang="en-US" sz="1400" dirty="0">
                          <a:latin typeface="Calibri" panose="020F0502020204030204" pitchFamily="34" charset="0"/>
                          <a:cs typeface="Calibri" panose="020F0502020204030204" pitchFamily="34" charset="0"/>
                        </a:rPr>
                        <a:t>5</a:t>
                      </a:r>
                    </a:p>
                  </a:txBody>
                  <a:tcPr marL="98268" marR="98268" marT="34290" marB="34290">
                    <a:solidFill>
                      <a:schemeClr val="tx2"/>
                    </a:solidFill>
                  </a:tcPr>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-2</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extLst>
                  <a:ext uri="{0D108BD9-81ED-4DB2-BD59-A6C34878D82A}">
                    <a16:rowId xmlns="" xmlns:a16="http://schemas.microsoft.com/office/drawing/2014/main" val="1374386792"/>
                  </a:ext>
                </a:extLst>
              </a:tr>
              <a:tr h="310875">
                <a:tc>
                  <a:txBody>
                    <a:bodyPr/>
                    <a:lstStyle/>
                    <a:p>
                      <a:pPr algn="ctr"/>
                      <a:r>
                        <a:rPr lang="en-US" sz="1400" dirty="0">
                          <a:latin typeface="Calibri" panose="020F0502020204030204" pitchFamily="34" charset="0"/>
                          <a:cs typeface="Calibri" panose="020F0502020204030204" pitchFamily="34" charset="0"/>
                        </a:rPr>
                        <a:t>6</a:t>
                      </a:r>
                    </a:p>
                  </a:txBody>
                  <a:tcPr marL="98268" marR="98268" marT="34290" marB="34290">
                    <a:solidFill>
                      <a:schemeClr val="tx2"/>
                    </a:solidFill>
                  </a:tcPr>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+3</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extLst>
                  <a:ext uri="{0D108BD9-81ED-4DB2-BD59-A6C34878D82A}">
                    <a16:rowId xmlns="" xmlns:a16="http://schemas.microsoft.com/office/drawing/2014/main" val="1119735861"/>
                  </a:ext>
                </a:extLst>
              </a:tr>
              <a:tr h="310875">
                <a:tc>
                  <a:txBody>
                    <a:bodyPr/>
                    <a:lstStyle/>
                    <a:p>
                      <a:pPr algn="ctr"/>
                      <a:r>
                        <a:rPr lang="en-US" sz="1400" dirty="0">
                          <a:latin typeface="Calibri" panose="020F0502020204030204" pitchFamily="34" charset="0"/>
                          <a:cs typeface="Calibri" panose="020F0502020204030204" pitchFamily="34" charset="0"/>
                        </a:rPr>
                        <a:t>7</a:t>
                      </a:r>
                    </a:p>
                  </a:txBody>
                  <a:tcPr marL="98268" marR="98268" marT="34290" marB="34290">
                    <a:solidFill>
                      <a:schemeClr val="tx2"/>
                    </a:solidFill>
                  </a:tcPr>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+1</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extLst>
                  <a:ext uri="{0D108BD9-81ED-4DB2-BD59-A6C34878D82A}">
                    <a16:rowId xmlns="" xmlns:a16="http://schemas.microsoft.com/office/drawing/2014/main" val="3401096994"/>
                  </a:ext>
                </a:extLst>
              </a:tr>
              <a:tr h="310875">
                <a:tc>
                  <a:txBody>
                    <a:bodyPr/>
                    <a:lstStyle/>
                    <a:p>
                      <a:pPr algn="ctr"/>
                      <a:r>
                        <a:rPr lang="en-US" sz="1400" dirty="0">
                          <a:latin typeface="Calibri" panose="020F0502020204030204" pitchFamily="34" charset="0"/>
                          <a:cs typeface="Calibri" panose="020F0502020204030204" pitchFamily="34" charset="0"/>
                        </a:rPr>
                        <a:t>8</a:t>
                      </a:r>
                    </a:p>
                  </a:txBody>
                  <a:tcPr marL="98268" marR="98268" marT="34290" marB="34290">
                    <a:solidFill>
                      <a:schemeClr val="tx2"/>
                    </a:solidFill>
                  </a:tcPr>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-1</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extLst>
                  <a:ext uri="{0D108BD9-81ED-4DB2-BD59-A6C34878D82A}">
                    <a16:rowId xmlns="" xmlns:a16="http://schemas.microsoft.com/office/drawing/2014/main" val="1946798977"/>
                  </a:ext>
                </a:extLst>
              </a:tr>
              <a:tr h="310875">
                <a:tc>
                  <a:txBody>
                    <a:bodyPr/>
                    <a:lstStyle/>
                    <a:p>
                      <a:pPr algn="ctr"/>
                      <a:r>
                        <a:rPr lang="en-US" sz="1400" dirty="0">
                          <a:latin typeface="Calibri" panose="020F0502020204030204" pitchFamily="34" charset="0"/>
                          <a:cs typeface="Calibri" panose="020F0502020204030204" pitchFamily="34" charset="0"/>
                        </a:rPr>
                        <a:t>9</a:t>
                      </a:r>
                    </a:p>
                  </a:txBody>
                  <a:tcPr marL="98268" marR="98268" marT="34290" marB="34290">
                    <a:solidFill>
                      <a:schemeClr val="tx2"/>
                    </a:solidFill>
                  </a:tcPr>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+1</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extLst>
                  <a:ext uri="{0D108BD9-81ED-4DB2-BD59-A6C34878D82A}">
                    <a16:rowId xmlns="" xmlns:a16="http://schemas.microsoft.com/office/drawing/2014/main" val="519189422"/>
                  </a:ext>
                </a:extLst>
              </a:tr>
              <a:tr h="310875">
                <a:tc>
                  <a:txBody>
                    <a:bodyPr/>
                    <a:lstStyle/>
                    <a:p>
                      <a:pPr algn="ctr"/>
                      <a:r>
                        <a:rPr lang="en-US" sz="1400" dirty="0">
                          <a:latin typeface="Calibri" panose="020F0502020204030204" pitchFamily="34" charset="0"/>
                          <a:cs typeface="Calibri" panose="020F0502020204030204" pitchFamily="34" charset="0"/>
                        </a:rPr>
                        <a:t>10</a:t>
                      </a:r>
                    </a:p>
                  </a:txBody>
                  <a:tcPr marL="98268" marR="98268" marT="34290" marB="34290">
                    <a:solidFill>
                      <a:schemeClr val="tx2"/>
                    </a:solidFill>
                  </a:tcPr>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+3</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extLst>
                  <a:ext uri="{0D108BD9-81ED-4DB2-BD59-A6C34878D82A}">
                    <a16:rowId xmlns="" xmlns:a16="http://schemas.microsoft.com/office/drawing/2014/main" val="3946352055"/>
                  </a:ext>
                </a:extLst>
              </a:tr>
              <a:tr h="310875">
                <a:tc>
                  <a:txBody>
                    <a:bodyPr/>
                    <a:lstStyle/>
                    <a:p>
                      <a:pPr algn="ctr"/>
                      <a:r>
                        <a:rPr lang="en-US" sz="1400" dirty="0" smtClean="0">
                          <a:latin typeface="Calibri" panose="020F0502020204030204" pitchFamily="34" charset="0"/>
                          <a:cs typeface="Calibri" panose="020F0502020204030204" pitchFamily="34" charset="0"/>
                        </a:rPr>
                        <a:t>11</a:t>
                      </a:r>
                      <a:endParaRPr lang="en-US" sz="1400" dirty="0">
                        <a:latin typeface="Calibri" panose="020F0502020204030204" pitchFamily="34" charset="0"/>
                        <a:cs typeface="Calibri" panose="020F0502020204030204" pitchFamily="34" charset="0"/>
                      </a:endParaRPr>
                    </a:p>
                  </a:txBody>
                  <a:tcPr marL="98268" marR="98268" marT="34290" marB="34290">
                    <a:solidFill>
                      <a:schemeClr val="tx2"/>
                    </a:solidFill>
                  </a:tcPr>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-1</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extLst>
                  <a:ext uri="{0D108BD9-81ED-4DB2-BD59-A6C34878D82A}">
                    <a16:rowId xmlns="" xmlns:a16="http://schemas.microsoft.com/office/drawing/2014/main" val="813028089"/>
                  </a:ext>
                </a:extLst>
              </a:tr>
              <a:tr h="310875">
                <a:tc>
                  <a:txBody>
                    <a:bodyPr/>
                    <a:lstStyle/>
                    <a:p>
                      <a:pPr algn="ctr"/>
                      <a:r>
                        <a:rPr lang="en-US" sz="1400" dirty="0" smtClean="0">
                          <a:latin typeface="Calibri" panose="020F0502020204030204" pitchFamily="34" charset="0"/>
                          <a:cs typeface="Calibri" panose="020F0502020204030204" pitchFamily="34" charset="0"/>
                        </a:rPr>
                        <a:t>12</a:t>
                      </a:r>
                      <a:endParaRPr lang="en-US" sz="1400" dirty="0">
                        <a:latin typeface="Calibri" panose="020F0502020204030204" pitchFamily="34" charset="0"/>
                        <a:cs typeface="Calibri" panose="020F0502020204030204" pitchFamily="34" charset="0"/>
                      </a:endParaRPr>
                    </a:p>
                  </a:txBody>
                  <a:tcPr marL="98268" marR="98268" marT="34290" marB="34290">
                    <a:solidFill>
                      <a:schemeClr val="tx2"/>
                    </a:solidFill>
                  </a:tcPr>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-1</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extLst>
                  <a:ext uri="{0D108BD9-81ED-4DB2-BD59-A6C34878D82A}">
                    <a16:rowId xmlns="" xmlns:a16="http://schemas.microsoft.com/office/drawing/2014/main" val="2588148400"/>
                  </a:ext>
                </a:extLst>
              </a:tr>
              <a:tr h="310875">
                <a:tc>
                  <a:txBody>
                    <a:bodyPr/>
                    <a:lstStyle/>
                    <a:p>
                      <a:pPr algn="ctr"/>
                      <a:r>
                        <a:rPr lang="en-US" sz="1400" dirty="0">
                          <a:latin typeface="Calibri" panose="020F0502020204030204" pitchFamily="34" charset="0"/>
                          <a:cs typeface="Calibri" panose="020F0502020204030204" pitchFamily="34" charset="0"/>
                        </a:rPr>
                        <a:t>Total</a:t>
                      </a:r>
                    </a:p>
                  </a:txBody>
                  <a:tcPr marL="98268" marR="98268" marT="34290" marB="34290">
                    <a:solidFill>
                      <a:schemeClr val="tx2"/>
                    </a:solidFill>
                  </a:tcPr>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45</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38</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+7</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extLst>
                  <a:ext uri="{0D108BD9-81ED-4DB2-BD59-A6C34878D82A}">
                    <a16:rowId xmlns="" xmlns:a16="http://schemas.microsoft.com/office/drawing/2014/main" val="71314360"/>
                  </a:ext>
                </a:extLst>
              </a:tr>
            </a:tbl>
          </a:graphicData>
        </a:graphic>
      </p:graphicFrame>
    </p:spTree>
    <p:extLst>
      <p:ext uri="{BB962C8B-B14F-4D97-AF65-F5344CB8AC3E}">
        <p14:creationId xmlns:p14="http://schemas.microsoft.com/office/powerpoint/2010/main" val="25615088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356A72F1-C897-1647-9CE8-BFFB19418015}" type="slidenum">
              <a:rPr lang="en-US" smtClean="0"/>
              <a:pPr/>
              <a:t>27</a:t>
            </a:fld>
            <a:endParaRPr lang="en-US"/>
          </a:p>
        </p:txBody>
      </p:sp>
      <p:sp>
        <p:nvSpPr>
          <p:cNvPr id="3" name="Title 2"/>
          <p:cNvSpPr>
            <a:spLocks noGrp="1"/>
          </p:cNvSpPr>
          <p:nvPr>
            <p:ph type="title"/>
          </p:nvPr>
        </p:nvSpPr>
        <p:spPr/>
        <p:txBody>
          <a:bodyPr/>
          <a:lstStyle/>
          <a:p>
            <a:r>
              <a:rPr lang="en-US" sz="2800" dirty="0" smtClean="0">
                <a:latin typeface="Book Antiqua" panose="02040602050305030304" pitchFamily="18" charset="0"/>
              </a:rPr>
              <a:t>2019 ACCESS for ELLs – </a:t>
            </a:r>
            <a:br>
              <a:rPr lang="en-US" sz="2800" dirty="0" smtClean="0">
                <a:latin typeface="Book Antiqua" panose="02040602050305030304" pitchFamily="18" charset="0"/>
              </a:rPr>
            </a:br>
            <a:r>
              <a:rPr lang="en-US" sz="2800" dirty="0" smtClean="0">
                <a:latin typeface="Book Antiqua" panose="02040602050305030304" pitchFamily="18" charset="0"/>
              </a:rPr>
              <a:t>English Language Proficiency Test</a:t>
            </a:r>
            <a:endParaRPr lang="en-US" sz="2800" dirty="0">
              <a:latin typeface="Book Antiqua" panose="0204060205030503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982719759"/>
              </p:ext>
            </p:extLst>
          </p:nvPr>
        </p:nvGraphicFramePr>
        <p:xfrm>
          <a:off x="172813" y="1922372"/>
          <a:ext cx="8797634" cy="1393985"/>
        </p:xfrm>
        <a:graphic>
          <a:graphicData uri="http://schemas.openxmlformats.org/drawingml/2006/table">
            <a:tbl>
              <a:tblPr firstRow="1" bandRow="1">
                <a:tableStyleId>{5C22544A-7EE6-4342-B048-85BDC9FD1C3A}</a:tableStyleId>
              </a:tblPr>
              <a:tblGrid>
                <a:gridCol w="1419990">
                  <a:extLst>
                    <a:ext uri="{9D8B030D-6E8A-4147-A177-3AD203B41FA5}">
                      <a16:colId xmlns="" xmlns:a16="http://schemas.microsoft.com/office/drawing/2014/main" val="20000"/>
                    </a:ext>
                  </a:extLst>
                </a:gridCol>
                <a:gridCol w="1184792">
                  <a:extLst>
                    <a:ext uri="{9D8B030D-6E8A-4147-A177-3AD203B41FA5}">
                      <a16:colId xmlns="" xmlns:a16="http://schemas.microsoft.com/office/drawing/2014/main" val="20001"/>
                    </a:ext>
                  </a:extLst>
                </a:gridCol>
                <a:gridCol w="1242308">
                  <a:extLst>
                    <a:ext uri="{9D8B030D-6E8A-4147-A177-3AD203B41FA5}">
                      <a16:colId xmlns="" xmlns:a16="http://schemas.microsoft.com/office/drawing/2014/main" val="20002"/>
                    </a:ext>
                  </a:extLst>
                </a:gridCol>
                <a:gridCol w="1322827">
                  <a:extLst>
                    <a:ext uri="{9D8B030D-6E8A-4147-A177-3AD203B41FA5}">
                      <a16:colId xmlns="" xmlns:a16="http://schemas.microsoft.com/office/drawing/2014/main" val="20003"/>
                    </a:ext>
                  </a:extLst>
                </a:gridCol>
                <a:gridCol w="1253812">
                  <a:extLst>
                    <a:ext uri="{9D8B030D-6E8A-4147-A177-3AD203B41FA5}">
                      <a16:colId xmlns="" xmlns:a16="http://schemas.microsoft.com/office/drawing/2014/main" val="20004"/>
                    </a:ext>
                  </a:extLst>
                </a:gridCol>
                <a:gridCol w="1219301">
                  <a:extLst>
                    <a:ext uri="{9D8B030D-6E8A-4147-A177-3AD203B41FA5}">
                      <a16:colId xmlns="" xmlns:a16="http://schemas.microsoft.com/office/drawing/2014/main" val="20005"/>
                    </a:ext>
                  </a:extLst>
                </a:gridCol>
                <a:gridCol w="1154604">
                  <a:extLst>
                    <a:ext uri="{9D8B030D-6E8A-4147-A177-3AD203B41FA5}">
                      <a16:colId xmlns="" xmlns:a16="http://schemas.microsoft.com/office/drawing/2014/main" val="20006"/>
                    </a:ext>
                  </a:extLst>
                </a:gridCol>
              </a:tblGrid>
              <a:tr h="814865">
                <a:tc>
                  <a:txBody>
                    <a:bodyPr/>
                    <a:lstStyle/>
                    <a:p>
                      <a:r>
                        <a:rPr lang="en-US" dirty="0" smtClean="0">
                          <a:solidFill>
                            <a:schemeClr val="tx1"/>
                          </a:solidFill>
                        </a:rPr>
                        <a:t>2019 Results</a:t>
                      </a:r>
                      <a:endParaRPr lang="en-US" dirty="0">
                        <a:solidFill>
                          <a:schemeClr val="tx1"/>
                        </a:solidFill>
                      </a:endParaRPr>
                    </a:p>
                  </a:txBody>
                  <a:tcPr/>
                </a:tc>
                <a:tc>
                  <a:txBody>
                    <a:bodyPr/>
                    <a:lstStyle/>
                    <a:p>
                      <a:r>
                        <a:rPr lang="en-US" sz="1500" dirty="0" smtClean="0"/>
                        <a:t>Entering - </a:t>
                      </a:r>
                    </a:p>
                    <a:p>
                      <a:r>
                        <a:rPr lang="en-US" sz="1400" dirty="0" smtClean="0"/>
                        <a:t>Proficiency Level 1</a:t>
                      </a:r>
                      <a:endParaRPr lang="en-US" sz="1400" dirty="0"/>
                    </a:p>
                  </a:txBody>
                  <a:tcPr/>
                </a:tc>
                <a:tc>
                  <a:txBody>
                    <a:bodyPr/>
                    <a:lstStyle/>
                    <a:p>
                      <a:r>
                        <a:rPr lang="en-US" sz="1500" dirty="0" smtClean="0"/>
                        <a:t>Emerging – </a:t>
                      </a:r>
                    </a:p>
                    <a:p>
                      <a:r>
                        <a:rPr lang="en-US" sz="1400" dirty="0" smtClean="0"/>
                        <a:t>Proficiency Level 2</a:t>
                      </a:r>
                      <a:endParaRPr lang="en-US" sz="1400" dirty="0"/>
                    </a:p>
                  </a:txBody>
                  <a:tcPr/>
                </a:tc>
                <a:tc>
                  <a:txBody>
                    <a:bodyPr/>
                    <a:lstStyle/>
                    <a:p>
                      <a:r>
                        <a:rPr lang="en-US" sz="1500" dirty="0" smtClean="0"/>
                        <a:t>Developing -</a:t>
                      </a:r>
                      <a:r>
                        <a:rPr lang="en-US" sz="1500" baseline="0" dirty="0" smtClean="0"/>
                        <a:t> </a:t>
                      </a:r>
                    </a:p>
                    <a:p>
                      <a:r>
                        <a:rPr lang="en-US" sz="1400" baseline="0" dirty="0" smtClean="0"/>
                        <a:t>Proficiency Level 3</a:t>
                      </a:r>
                      <a:endParaRPr lang="en-US" sz="1400" dirty="0" smtClean="0"/>
                    </a:p>
                  </a:txBody>
                  <a:tcPr/>
                </a:tc>
                <a:tc>
                  <a:txBody>
                    <a:bodyPr/>
                    <a:lstStyle/>
                    <a:p>
                      <a:r>
                        <a:rPr lang="en-US" sz="1500" dirty="0" smtClean="0"/>
                        <a:t>Expanding -</a:t>
                      </a:r>
                    </a:p>
                    <a:p>
                      <a:r>
                        <a:rPr lang="en-US" sz="1400" dirty="0" smtClean="0"/>
                        <a:t>Proficiency</a:t>
                      </a:r>
                      <a:r>
                        <a:rPr lang="en-US" sz="1400" baseline="0" dirty="0" smtClean="0"/>
                        <a:t> Level 4</a:t>
                      </a:r>
                      <a:endParaRPr lang="en-US" sz="1400" dirty="0" smtClean="0"/>
                    </a:p>
                  </a:txBody>
                  <a:tcPr/>
                </a:tc>
                <a:tc>
                  <a:txBody>
                    <a:bodyPr/>
                    <a:lstStyle/>
                    <a:p>
                      <a:r>
                        <a:rPr lang="en-US" sz="1500" dirty="0" smtClean="0"/>
                        <a:t>Bridging –</a:t>
                      </a:r>
                    </a:p>
                    <a:p>
                      <a:r>
                        <a:rPr lang="en-US" sz="1400" dirty="0" smtClean="0"/>
                        <a:t>Proficiency Level 5</a:t>
                      </a:r>
                      <a:endParaRPr lang="en-US" sz="1400" dirty="0"/>
                    </a:p>
                  </a:txBody>
                  <a:tcPr/>
                </a:tc>
                <a:tc>
                  <a:txBody>
                    <a:bodyPr/>
                    <a:lstStyle/>
                    <a:p>
                      <a:r>
                        <a:rPr lang="en-US" sz="1500" dirty="0" smtClean="0"/>
                        <a:t>Reaching -</a:t>
                      </a:r>
                    </a:p>
                    <a:p>
                      <a:r>
                        <a:rPr lang="en-US" sz="1400" dirty="0" smtClean="0"/>
                        <a:t>Proficiency</a:t>
                      </a:r>
                      <a:r>
                        <a:rPr lang="en-US" sz="1400" baseline="0" dirty="0" smtClean="0"/>
                        <a:t> Level 6</a:t>
                      </a:r>
                      <a:endParaRPr lang="en-US" sz="1400" dirty="0" smtClean="0"/>
                    </a:p>
                  </a:txBody>
                  <a:tcPr/>
                </a:tc>
                <a:extLst>
                  <a:ext uri="{0D108BD9-81ED-4DB2-BD59-A6C34878D82A}">
                    <a16:rowId xmlns="" xmlns:a16="http://schemas.microsoft.com/office/drawing/2014/main" val="10000"/>
                  </a:ext>
                </a:extLst>
              </a:tr>
              <a:tr h="435790">
                <a:tc>
                  <a:txBody>
                    <a:bodyPr/>
                    <a:lstStyle/>
                    <a:p>
                      <a:r>
                        <a:rPr lang="en-US" sz="1600" dirty="0" smtClean="0"/>
                        <a:t>Number of Students K-12</a:t>
                      </a:r>
                      <a:endParaRPr lang="en-US" sz="1600" dirty="0"/>
                    </a:p>
                  </a:txBody>
                  <a:tcPr/>
                </a:tc>
                <a:tc>
                  <a:txBody>
                    <a:bodyPr/>
                    <a:lstStyle/>
                    <a:p>
                      <a:pPr algn="ctr"/>
                      <a:r>
                        <a:rPr lang="en-US" sz="1600" dirty="0" smtClean="0"/>
                        <a:t>10</a:t>
                      </a:r>
                      <a:endParaRPr lang="en-US" sz="1600" dirty="0"/>
                    </a:p>
                  </a:txBody>
                  <a:tcPr/>
                </a:tc>
                <a:tc>
                  <a:txBody>
                    <a:bodyPr/>
                    <a:lstStyle/>
                    <a:p>
                      <a:pPr algn="ctr"/>
                      <a:r>
                        <a:rPr lang="en-US" sz="1600" dirty="0" smtClean="0"/>
                        <a:t>5</a:t>
                      </a:r>
                      <a:endParaRPr lang="en-US" sz="1600" dirty="0"/>
                    </a:p>
                  </a:txBody>
                  <a:tcPr/>
                </a:tc>
                <a:tc>
                  <a:txBody>
                    <a:bodyPr/>
                    <a:lstStyle/>
                    <a:p>
                      <a:pPr algn="ctr"/>
                      <a:r>
                        <a:rPr lang="en-US" sz="1600" dirty="0" smtClean="0"/>
                        <a:t>17</a:t>
                      </a:r>
                      <a:endParaRPr lang="en-US" sz="1600" dirty="0"/>
                    </a:p>
                  </a:txBody>
                  <a:tcPr/>
                </a:tc>
                <a:tc>
                  <a:txBody>
                    <a:bodyPr/>
                    <a:lstStyle/>
                    <a:p>
                      <a:pPr algn="ctr"/>
                      <a:r>
                        <a:rPr lang="en-US" sz="1600" dirty="0" smtClean="0"/>
                        <a:t>10</a:t>
                      </a:r>
                      <a:endParaRPr lang="en-US" sz="1600" dirty="0"/>
                    </a:p>
                  </a:txBody>
                  <a:tcPr/>
                </a:tc>
                <a:tc>
                  <a:txBody>
                    <a:bodyPr/>
                    <a:lstStyle/>
                    <a:p>
                      <a:pPr algn="ctr"/>
                      <a:r>
                        <a:rPr lang="en-US" sz="1600" dirty="0" smtClean="0"/>
                        <a:t>3</a:t>
                      </a:r>
                      <a:endParaRPr lang="en-US" sz="1600" dirty="0"/>
                    </a:p>
                  </a:txBody>
                  <a:tcPr/>
                </a:tc>
                <a:tc>
                  <a:txBody>
                    <a:bodyPr/>
                    <a:lstStyle/>
                    <a:p>
                      <a:pPr algn="ctr"/>
                      <a:r>
                        <a:rPr lang="en-US" sz="1600" dirty="0" smtClean="0"/>
                        <a:t>0</a:t>
                      </a:r>
                      <a:endParaRPr lang="en-US" sz="1600" dirty="0"/>
                    </a:p>
                  </a:txBody>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67923844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4724400"/>
          </a:xfrm>
        </p:spPr>
        <p:txBody>
          <a:bodyPr>
            <a:normAutofit fontScale="90000"/>
          </a:bodyPr>
          <a:lstStyle/>
          <a:p>
            <a:pPr algn="l" fontAlgn="base"/>
            <a:r>
              <a:rPr lang="en-US" b="1" dirty="0" smtClean="0"/>
              <a:t>Dynamic </a:t>
            </a:r>
            <a:r>
              <a:rPr lang="en-US" b="1" dirty="0"/>
              <a:t>Learning </a:t>
            </a:r>
            <a:r>
              <a:rPr lang="en-US" b="1" dirty="0" smtClean="0"/>
              <a:t>Maps</a:t>
            </a:r>
            <a:r>
              <a:rPr lang="en-US" dirty="0" smtClean="0"/>
              <a:t> - DLM Testing</a:t>
            </a:r>
            <a:br>
              <a:rPr lang="en-US" dirty="0" smtClean="0"/>
            </a:br>
            <a:r>
              <a:rPr lang="en-US" dirty="0" smtClean="0"/>
              <a:t/>
            </a:r>
            <a:br>
              <a:rPr lang="en-US" dirty="0" smtClean="0"/>
            </a:br>
            <a:r>
              <a:rPr lang="en-US" dirty="0" smtClean="0"/>
              <a:t>-</a:t>
            </a:r>
            <a:r>
              <a:rPr lang="en-US" sz="3600" dirty="0" smtClean="0"/>
              <a:t>DLM </a:t>
            </a:r>
            <a:r>
              <a:rPr lang="en-US" sz="3600" dirty="0"/>
              <a:t>is the alternate assessment for students with the most </a:t>
            </a:r>
            <a:r>
              <a:rPr lang="en-US" sz="3600" dirty="0" smtClean="0"/>
              <a:t>significant </a:t>
            </a:r>
            <a:r>
              <a:rPr lang="en-US" sz="3600" dirty="0"/>
              <a:t>cognitive disabilities.</a:t>
            </a:r>
            <a:br>
              <a:rPr lang="en-US" sz="3600" dirty="0"/>
            </a:br>
            <a:r>
              <a:rPr lang="en-US" sz="3600" dirty="0" smtClean="0"/>
              <a:t>-NJ </a:t>
            </a:r>
            <a:r>
              <a:rPr lang="en-US" sz="3600" dirty="0"/>
              <a:t>uses the DLM </a:t>
            </a:r>
            <a:r>
              <a:rPr lang="en-US" sz="3600" b="1" dirty="0"/>
              <a:t>Year-End (YE) </a:t>
            </a:r>
            <a:r>
              <a:rPr lang="en-US" sz="3600" dirty="0"/>
              <a:t>model in English language arts, mathematics, </a:t>
            </a:r>
            <a:r>
              <a:rPr lang="en-US" sz="3600" u="sng" dirty="0"/>
              <a:t>and</a:t>
            </a:r>
            <a:r>
              <a:rPr lang="en-US" sz="3600" dirty="0"/>
              <a:t> science.</a:t>
            </a:r>
            <a:br>
              <a:rPr lang="en-US" sz="3600" dirty="0"/>
            </a:br>
            <a:r>
              <a:rPr lang="en-US" sz="3600" dirty="0" smtClean="0"/>
              <a:t>-ELA </a:t>
            </a:r>
            <a:r>
              <a:rPr lang="en-US" sz="3600" dirty="0"/>
              <a:t>and math = grades 3 - 8 and 11</a:t>
            </a:r>
            <a:br>
              <a:rPr lang="en-US" sz="3600" dirty="0"/>
            </a:br>
            <a:r>
              <a:rPr lang="en-US" sz="3600" dirty="0" smtClean="0"/>
              <a:t>-Science </a:t>
            </a:r>
            <a:r>
              <a:rPr lang="en-US" sz="3600" dirty="0"/>
              <a:t>= grades 5, 8, and 11</a:t>
            </a:r>
            <a:br>
              <a:rPr lang="en-US" sz="3600" dirty="0"/>
            </a:br>
            <a:r>
              <a:rPr lang="en-US" dirty="0" smtClean="0"/>
              <a:t>	</a:t>
            </a:r>
            <a:endParaRPr lang="en-US" dirty="0"/>
          </a:p>
        </p:txBody>
      </p:sp>
    </p:spTree>
    <p:extLst>
      <p:ext uri="{BB962C8B-B14F-4D97-AF65-F5344CB8AC3E}">
        <p14:creationId xmlns:p14="http://schemas.microsoft.com/office/powerpoint/2010/main" val="35827503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430771"/>
            <a:ext cx="8229600" cy="609600"/>
          </a:xfrm>
        </p:spPr>
        <p:txBody>
          <a:bodyPr/>
          <a:lstStyle/>
          <a:p>
            <a:pPr algn="ctr" eaLnBrk="1" fontAlgn="auto" hangingPunct="1">
              <a:spcAft>
                <a:spcPts val="0"/>
              </a:spcAft>
              <a:defRPr/>
            </a:pPr>
            <a:r>
              <a:rPr lang="en-US" sz="2800" dirty="0" smtClean="0">
                <a:latin typeface="Book Antiqua" panose="02040602050305030304" pitchFamily="18" charset="0"/>
                <a:cs typeface="Tahoma" pitchFamily="34" charset="0"/>
              </a:rPr>
              <a:t>2019 SAT Results</a:t>
            </a:r>
            <a:endParaRPr lang="en-US" sz="2800" dirty="0">
              <a:latin typeface="Book Antiqua" panose="02040602050305030304" pitchFamily="18" charset="0"/>
              <a:cs typeface="Tahoma" pitchFamily="34" charset="0"/>
            </a:endParaRPr>
          </a:p>
        </p:txBody>
      </p:sp>
      <p:graphicFrame>
        <p:nvGraphicFramePr>
          <p:cNvPr id="11" name="Table 10"/>
          <p:cNvGraphicFramePr>
            <a:graphicFrameLocks noGrp="1"/>
          </p:cNvGraphicFramePr>
          <p:nvPr>
            <p:extLst>
              <p:ext uri="{D42A27DB-BD31-4B8C-83A1-F6EECF244321}">
                <p14:modId xmlns:p14="http://schemas.microsoft.com/office/powerpoint/2010/main" val="2503611028"/>
              </p:ext>
            </p:extLst>
          </p:nvPr>
        </p:nvGraphicFramePr>
        <p:xfrm>
          <a:off x="152401" y="1272317"/>
          <a:ext cx="8821880" cy="1828800"/>
        </p:xfrm>
        <a:graphic>
          <a:graphicData uri="http://schemas.openxmlformats.org/drawingml/2006/table">
            <a:tbl>
              <a:tblPr firstRow="1" bandRow="1">
                <a:tableStyleId>{5C22544A-7EE6-4342-B048-85BDC9FD1C3A}</a:tableStyleId>
              </a:tblPr>
              <a:tblGrid>
                <a:gridCol w="3814451">
                  <a:extLst>
                    <a:ext uri="{9D8B030D-6E8A-4147-A177-3AD203B41FA5}">
                      <a16:colId xmlns="" xmlns:a16="http://schemas.microsoft.com/office/drawing/2014/main" val="3934206174"/>
                    </a:ext>
                  </a:extLst>
                </a:gridCol>
                <a:gridCol w="1669143">
                  <a:extLst>
                    <a:ext uri="{9D8B030D-6E8A-4147-A177-3AD203B41FA5}">
                      <a16:colId xmlns="" xmlns:a16="http://schemas.microsoft.com/office/drawing/2014/main" val="3611666004"/>
                    </a:ext>
                  </a:extLst>
                </a:gridCol>
                <a:gridCol w="1669143">
                  <a:extLst>
                    <a:ext uri="{9D8B030D-6E8A-4147-A177-3AD203B41FA5}">
                      <a16:colId xmlns="" xmlns:a16="http://schemas.microsoft.com/office/drawing/2014/main" val="4218090490"/>
                    </a:ext>
                  </a:extLst>
                </a:gridCol>
                <a:gridCol w="1669143">
                  <a:extLst>
                    <a:ext uri="{9D8B030D-6E8A-4147-A177-3AD203B41FA5}">
                      <a16:colId xmlns="" xmlns:a16="http://schemas.microsoft.com/office/drawing/2014/main" val="955872219"/>
                    </a:ext>
                  </a:extLst>
                </a:gridCol>
              </a:tblGrid>
              <a:tr h="327429">
                <a:tc gridSpan="4">
                  <a:txBody>
                    <a:bodyPr/>
                    <a:lstStyle/>
                    <a:p>
                      <a:pPr algn="ctr"/>
                      <a:r>
                        <a:rPr lang="en-US" b="0" dirty="0" smtClean="0"/>
                        <a:t>Mean Scores for College-Bound</a:t>
                      </a:r>
                      <a:r>
                        <a:rPr lang="en-US" b="0" baseline="0" dirty="0" smtClean="0"/>
                        <a:t> Seniors, Waldwick High School</a:t>
                      </a:r>
                      <a:endParaRPr lang="en-US" b="0" dirty="0"/>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181123410"/>
                  </a:ext>
                </a:extLst>
              </a:tr>
              <a:tr h="327429">
                <a:tc>
                  <a:txBody>
                    <a:bodyPr/>
                    <a:lstStyle/>
                    <a:p>
                      <a:endParaRPr lang="en-US" dirty="0"/>
                    </a:p>
                  </a:txBody>
                  <a:tcPr/>
                </a:tc>
                <a:tc>
                  <a:txBody>
                    <a:bodyPr/>
                    <a:lstStyle/>
                    <a:p>
                      <a:r>
                        <a:rPr lang="en-US" dirty="0" smtClean="0"/>
                        <a:t>Class of 2017</a:t>
                      </a:r>
                      <a:endParaRPr lang="en-US" dirty="0"/>
                    </a:p>
                  </a:txBody>
                  <a:tcPr/>
                </a:tc>
                <a:tc>
                  <a:txBody>
                    <a:bodyPr/>
                    <a:lstStyle/>
                    <a:p>
                      <a:r>
                        <a:rPr lang="en-US" dirty="0" smtClean="0"/>
                        <a:t>Class</a:t>
                      </a:r>
                      <a:r>
                        <a:rPr lang="en-US" baseline="0" dirty="0" smtClean="0"/>
                        <a:t> of 2018</a:t>
                      </a:r>
                      <a:endParaRPr lang="en-US" dirty="0"/>
                    </a:p>
                  </a:txBody>
                  <a:tcPr/>
                </a:tc>
                <a:tc>
                  <a:txBody>
                    <a:bodyPr/>
                    <a:lstStyle/>
                    <a:p>
                      <a:r>
                        <a:rPr lang="en-US" dirty="0" smtClean="0"/>
                        <a:t>Class of 2019</a:t>
                      </a:r>
                      <a:endParaRPr lang="en-US" dirty="0"/>
                    </a:p>
                  </a:txBody>
                  <a:tcPr/>
                </a:tc>
                <a:extLst>
                  <a:ext uri="{0D108BD9-81ED-4DB2-BD59-A6C34878D82A}">
                    <a16:rowId xmlns="" xmlns:a16="http://schemas.microsoft.com/office/drawing/2014/main" val="4241183825"/>
                  </a:ext>
                </a:extLst>
              </a:tr>
              <a:tr h="327429">
                <a:tc>
                  <a:txBody>
                    <a:bodyPr/>
                    <a:lstStyle/>
                    <a:p>
                      <a:r>
                        <a:rPr lang="en-US" dirty="0" smtClean="0"/>
                        <a:t>Participating Students</a:t>
                      </a:r>
                      <a:endParaRPr lang="en-US" dirty="0"/>
                    </a:p>
                  </a:txBody>
                  <a:tcPr/>
                </a:tc>
                <a:tc>
                  <a:txBody>
                    <a:bodyPr/>
                    <a:lstStyle/>
                    <a:p>
                      <a:r>
                        <a:rPr lang="en-US" dirty="0" smtClean="0"/>
                        <a:t>92 (85%)</a:t>
                      </a:r>
                      <a:endParaRPr lang="en-US" dirty="0"/>
                    </a:p>
                  </a:txBody>
                  <a:tcPr/>
                </a:tc>
                <a:tc>
                  <a:txBody>
                    <a:bodyPr/>
                    <a:lstStyle/>
                    <a:p>
                      <a:r>
                        <a:rPr lang="en-US" dirty="0" smtClean="0"/>
                        <a:t>113 (89%)</a:t>
                      </a:r>
                      <a:endParaRPr lang="en-US" dirty="0"/>
                    </a:p>
                  </a:txBody>
                  <a:tcPr/>
                </a:tc>
                <a:tc>
                  <a:txBody>
                    <a:bodyPr/>
                    <a:lstStyle/>
                    <a:p>
                      <a:r>
                        <a:rPr lang="en-US" dirty="0" smtClean="0"/>
                        <a:t>83 (81%)</a:t>
                      </a:r>
                      <a:endParaRPr lang="en-US" dirty="0"/>
                    </a:p>
                  </a:txBody>
                  <a:tcPr/>
                </a:tc>
                <a:extLst>
                  <a:ext uri="{0D108BD9-81ED-4DB2-BD59-A6C34878D82A}">
                    <a16:rowId xmlns="" xmlns:a16="http://schemas.microsoft.com/office/drawing/2014/main" val="4036657844"/>
                  </a:ext>
                </a:extLst>
              </a:tr>
              <a:tr h="327429">
                <a:tc>
                  <a:txBody>
                    <a:bodyPr/>
                    <a:lstStyle/>
                    <a:p>
                      <a:r>
                        <a:rPr lang="en-US" dirty="0" smtClean="0"/>
                        <a:t>Evidence-Based</a:t>
                      </a:r>
                      <a:r>
                        <a:rPr lang="en-US" baseline="0" dirty="0" smtClean="0"/>
                        <a:t> Reading and Writing</a:t>
                      </a:r>
                      <a:endParaRPr lang="en-US" dirty="0"/>
                    </a:p>
                  </a:txBody>
                  <a:tcPr/>
                </a:tc>
                <a:tc>
                  <a:txBody>
                    <a:bodyPr/>
                    <a:lstStyle/>
                    <a:p>
                      <a:r>
                        <a:rPr lang="en-US" dirty="0" smtClean="0"/>
                        <a:t>552</a:t>
                      </a:r>
                      <a:endParaRPr lang="en-US" dirty="0"/>
                    </a:p>
                  </a:txBody>
                  <a:tcPr/>
                </a:tc>
                <a:tc>
                  <a:txBody>
                    <a:bodyPr/>
                    <a:lstStyle/>
                    <a:p>
                      <a:r>
                        <a:rPr lang="en-US" dirty="0" smtClean="0"/>
                        <a:t>560</a:t>
                      </a:r>
                      <a:endParaRPr lang="en-US" dirty="0"/>
                    </a:p>
                  </a:txBody>
                  <a:tcPr/>
                </a:tc>
                <a:tc>
                  <a:txBody>
                    <a:bodyPr/>
                    <a:lstStyle/>
                    <a:p>
                      <a:r>
                        <a:rPr lang="en-US" dirty="0" smtClean="0"/>
                        <a:t>544</a:t>
                      </a:r>
                      <a:endParaRPr lang="en-US" dirty="0"/>
                    </a:p>
                  </a:txBody>
                  <a:tcPr/>
                </a:tc>
                <a:extLst>
                  <a:ext uri="{0D108BD9-81ED-4DB2-BD59-A6C34878D82A}">
                    <a16:rowId xmlns="" xmlns:a16="http://schemas.microsoft.com/office/drawing/2014/main" val="4092036159"/>
                  </a:ext>
                </a:extLst>
              </a:tr>
              <a:tr h="327429">
                <a:tc>
                  <a:txBody>
                    <a:bodyPr/>
                    <a:lstStyle/>
                    <a:p>
                      <a:r>
                        <a:rPr lang="en-US" dirty="0" smtClean="0"/>
                        <a:t>Mathematics</a:t>
                      </a:r>
                      <a:endParaRPr lang="en-US" dirty="0"/>
                    </a:p>
                  </a:txBody>
                  <a:tcPr/>
                </a:tc>
                <a:tc>
                  <a:txBody>
                    <a:bodyPr/>
                    <a:lstStyle/>
                    <a:p>
                      <a:r>
                        <a:rPr lang="en-US" dirty="0" smtClean="0"/>
                        <a:t>557</a:t>
                      </a:r>
                      <a:endParaRPr lang="en-US" dirty="0"/>
                    </a:p>
                  </a:txBody>
                  <a:tcPr/>
                </a:tc>
                <a:tc>
                  <a:txBody>
                    <a:bodyPr/>
                    <a:lstStyle/>
                    <a:p>
                      <a:r>
                        <a:rPr lang="en-US" dirty="0" smtClean="0"/>
                        <a:t>550</a:t>
                      </a:r>
                      <a:endParaRPr lang="en-US" dirty="0"/>
                    </a:p>
                  </a:txBody>
                  <a:tcPr/>
                </a:tc>
                <a:tc>
                  <a:txBody>
                    <a:bodyPr/>
                    <a:lstStyle/>
                    <a:p>
                      <a:r>
                        <a:rPr lang="en-US" dirty="0" smtClean="0"/>
                        <a:t>545</a:t>
                      </a:r>
                      <a:endParaRPr lang="en-US" dirty="0"/>
                    </a:p>
                  </a:txBody>
                  <a:tcPr/>
                </a:tc>
                <a:extLst>
                  <a:ext uri="{0D108BD9-81ED-4DB2-BD59-A6C34878D82A}">
                    <a16:rowId xmlns="" xmlns:a16="http://schemas.microsoft.com/office/drawing/2014/main" val="1824895854"/>
                  </a:ext>
                </a:extLst>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1046853158"/>
              </p:ext>
            </p:extLst>
          </p:nvPr>
        </p:nvGraphicFramePr>
        <p:xfrm>
          <a:off x="152401" y="3112652"/>
          <a:ext cx="8821881" cy="1828800"/>
        </p:xfrm>
        <a:graphic>
          <a:graphicData uri="http://schemas.openxmlformats.org/drawingml/2006/table">
            <a:tbl>
              <a:tblPr firstRow="1" bandRow="1">
                <a:tableStyleId>{5C22544A-7EE6-4342-B048-85BDC9FD1C3A}</a:tableStyleId>
              </a:tblPr>
              <a:tblGrid>
                <a:gridCol w="3820392">
                  <a:extLst>
                    <a:ext uri="{9D8B030D-6E8A-4147-A177-3AD203B41FA5}">
                      <a16:colId xmlns="" xmlns:a16="http://schemas.microsoft.com/office/drawing/2014/main" val="3934206174"/>
                    </a:ext>
                  </a:extLst>
                </a:gridCol>
                <a:gridCol w="1667163">
                  <a:extLst>
                    <a:ext uri="{9D8B030D-6E8A-4147-A177-3AD203B41FA5}">
                      <a16:colId xmlns="" xmlns:a16="http://schemas.microsoft.com/office/drawing/2014/main" val="3611666004"/>
                    </a:ext>
                  </a:extLst>
                </a:gridCol>
                <a:gridCol w="1667163">
                  <a:extLst>
                    <a:ext uri="{9D8B030D-6E8A-4147-A177-3AD203B41FA5}">
                      <a16:colId xmlns="" xmlns:a16="http://schemas.microsoft.com/office/drawing/2014/main" val="4218090490"/>
                    </a:ext>
                  </a:extLst>
                </a:gridCol>
                <a:gridCol w="1667163">
                  <a:extLst>
                    <a:ext uri="{9D8B030D-6E8A-4147-A177-3AD203B41FA5}">
                      <a16:colId xmlns="" xmlns:a16="http://schemas.microsoft.com/office/drawing/2014/main" val="955872219"/>
                    </a:ext>
                  </a:extLst>
                </a:gridCol>
              </a:tblGrid>
              <a:tr h="327429">
                <a:tc gridSpan="4">
                  <a:txBody>
                    <a:bodyPr/>
                    <a:lstStyle/>
                    <a:p>
                      <a:pPr algn="ctr"/>
                      <a:r>
                        <a:rPr lang="en-US" b="0" dirty="0" smtClean="0"/>
                        <a:t>Mean Scores for</a:t>
                      </a:r>
                      <a:r>
                        <a:rPr lang="en-US" b="0" baseline="0" dirty="0" smtClean="0"/>
                        <a:t> College-Bound Seniors, New Jersey</a:t>
                      </a:r>
                      <a:endParaRPr lang="en-US" b="0" dirty="0"/>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181123410"/>
                  </a:ext>
                </a:extLst>
              </a:tr>
              <a:tr h="327429">
                <a:tc>
                  <a:txBody>
                    <a:bodyPr/>
                    <a:lstStyle/>
                    <a:p>
                      <a:endParaRPr lang="en-US" dirty="0"/>
                    </a:p>
                  </a:txBody>
                  <a:tcPr/>
                </a:tc>
                <a:tc>
                  <a:txBody>
                    <a:bodyPr/>
                    <a:lstStyle/>
                    <a:p>
                      <a:r>
                        <a:rPr lang="en-US" dirty="0" smtClean="0"/>
                        <a:t>Class of 2017</a:t>
                      </a:r>
                      <a:endParaRPr lang="en-US" dirty="0"/>
                    </a:p>
                  </a:txBody>
                  <a:tcPr/>
                </a:tc>
                <a:tc>
                  <a:txBody>
                    <a:bodyPr/>
                    <a:lstStyle/>
                    <a:p>
                      <a:r>
                        <a:rPr lang="en-US" dirty="0" smtClean="0"/>
                        <a:t>Class</a:t>
                      </a:r>
                      <a:r>
                        <a:rPr lang="en-US" baseline="0" dirty="0" smtClean="0"/>
                        <a:t> of 2018</a:t>
                      </a:r>
                      <a:endParaRPr lang="en-US" dirty="0"/>
                    </a:p>
                  </a:txBody>
                  <a:tcPr/>
                </a:tc>
                <a:tc>
                  <a:txBody>
                    <a:bodyPr/>
                    <a:lstStyle/>
                    <a:p>
                      <a:r>
                        <a:rPr lang="en-US" dirty="0" smtClean="0"/>
                        <a:t>Class of 2019</a:t>
                      </a:r>
                      <a:endParaRPr lang="en-US" dirty="0"/>
                    </a:p>
                  </a:txBody>
                  <a:tcPr/>
                </a:tc>
                <a:extLst>
                  <a:ext uri="{0D108BD9-81ED-4DB2-BD59-A6C34878D82A}">
                    <a16:rowId xmlns="" xmlns:a16="http://schemas.microsoft.com/office/drawing/2014/main" val="4241183825"/>
                  </a:ext>
                </a:extLst>
              </a:tr>
              <a:tr h="327429">
                <a:tc>
                  <a:txBody>
                    <a:bodyPr/>
                    <a:lstStyle/>
                    <a:p>
                      <a:r>
                        <a:rPr lang="en-US" dirty="0" smtClean="0"/>
                        <a:t>Participating Students</a:t>
                      </a:r>
                      <a:endParaRPr lang="en-US" dirty="0"/>
                    </a:p>
                  </a:txBody>
                  <a:tcPr/>
                </a:tc>
                <a:tc>
                  <a:txBody>
                    <a:bodyPr/>
                    <a:lstStyle/>
                    <a:p>
                      <a:r>
                        <a:rPr lang="en-US" dirty="0" smtClean="0"/>
                        <a:t>73,640</a:t>
                      </a:r>
                      <a:endParaRPr lang="en-US" dirty="0"/>
                    </a:p>
                  </a:txBody>
                  <a:tcPr/>
                </a:tc>
                <a:tc>
                  <a:txBody>
                    <a:bodyPr/>
                    <a:lstStyle/>
                    <a:p>
                      <a:r>
                        <a:rPr lang="en-US" dirty="0" smtClean="0"/>
                        <a:t>84,672</a:t>
                      </a:r>
                      <a:endParaRPr lang="en-US" dirty="0"/>
                    </a:p>
                  </a:txBody>
                  <a:tcPr/>
                </a:tc>
                <a:tc>
                  <a:txBody>
                    <a:bodyPr/>
                    <a:lstStyle/>
                    <a:p>
                      <a:endParaRPr lang="en-US" dirty="0"/>
                    </a:p>
                  </a:txBody>
                  <a:tcPr/>
                </a:tc>
                <a:extLst>
                  <a:ext uri="{0D108BD9-81ED-4DB2-BD59-A6C34878D82A}">
                    <a16:rowId xmlns="" xmlns:a16="http://schemas.microsoft.com/office/drawing/2014/main" val="4036657844"/>
                  </a:ext>
                </a:extLst>
              </a:tr>
              <a:tr h="327429">
                <a:tc>
                  <a:txBody>
                    <a:bodyPr/>
                    <a:lstStyle/>
                    <a:p>
                      <a:r>
                        <a:rPr lang="en-US" dirty="0" smtClean="0"/>
                        <a:t>Evidence-Based</a:t>
                      </a:r>
                      <a:r>
                        <a:rPr lang="en-US" baseline="0" dirty="0" smtClean="0"/>
                        <a:t> Reading and Writing</a:t>
                      </a:r>
                      <a:endParaRPr lang="en-US" dirty="0"/>
                    </a:p>
                  </a:txBody>
                  <a:tcPr/>
                </a:tc>
                <a:tc>
                  <a:txBody>
                    <a:bodyPr/>
                    <a:lstStyle/>
                    <a:p>
                      <a:r>
                        <a:rPr lang="en-US" dirty="0" smtClean="0"/>
                        <a:t>539</a:t>
                      </a:r>
                      <a:endParaRPr lang="en-US" dirty="0"/>
                    </a:p>
                  </a:txBody>
                  <a:tcPr/>
                </a:tc>
                <a:tc>
                  <a:txBody>
                    <a:bodyPr/>
                    <a:lstStyle/>
                    <a:p>
                      <a:r>
                        <a:rPr lang="en-US" dirty="0" smtClean="0"/>
                        <a:t>547</a:t>
                      </a:r>
                      <a:endParaRPr lang="en-US" dirty="0"/>
                    </a:p>
                  </a:txBody>
                  <a:tcPr/>
                </a:tc>
                <a:tc>
                  <a:txBody>
                    <a:bodyPr/>
                    <a:lstStyle/>
                    <a:p>
                      <a:endParaRPr lang="en-US" dirty="0"/>
                    </a:p>
                  </a:txBody>
                  <a:tcPr/>
                </a:tc>
                <a:extLst>
                  <a:ext uri="{0D108BD9-81ED-4DB2-BD59-A6C34878D82A}">
                    <a16:rowId xmlns="" xmlns:a16="http://schemas.microsoft.com/office/drawing/2014/main" val="4092036159"/>
                  </a:ext>
                </a:extLst>
              </a:tr>
              <a:tr h="327429">
                <a:tc>
                  <a:txBody>
                    <a:bodyPr/>
                    <a:lstStyle/>
                    <a:p>
                      <a:r>
                        <a:rPr lang="en-US" dirty="0" smtClean="0"/>
                        <a:t>Mathematics</a:t>
                      </a:r>
                      <a:endParaRPr lang="en-US" dirty="0"/>
                    </a:p>
                  </a:txBody>
                  <a:tcPr/>
                </a:tc>
                <a:tc>
                  <a:txBody>
                    <a:bodyPr/>
                    <a:lstStyle/>
                    <a:p>
                      <a:r>
                        <a:rPr lang="en-US" dirty="0" smtClean="0"/>
                        <a:t>537</a:t>
                      </a:r>
                      <a:endParaRPr lang="en-US" dirty="0"/>
                    </a:p>
                  </a:txBody>
                  <a:tcPr/>
                </a:tc>
                <a:tc>
                  <a:txBody>
                    <a:bodyPr/>
                    <a:lstStyle/>
                    <a:p>
                      <a:r>
                        <a:rPr lang="en-US" dirty="0" smtClean="0"/>
                        <a:t>547</a:t>
                      </a:r>
                      <a:endParaRPr lang="en-US" dirty="0"/>
                    </a:p>
                  </a:txBody>
                  <a:tcPr/>
                </a:tc>
                <a:tc>
                  <a:txBody>
                    <a:bodyPr/>
                    <a:lstStyle/>
                    <a:p>
                      <a:endParaRPr lang="en-US" dirty="0"/>
                    </a:p>
                  </a:txBody>
                  <a:tcPr/>
                </a:tc>
                <a:extLst>
                  <a:ext uri="{0D108BD9-81ED-4DB2-BD59-A6C34878D82A}">
                    <a16:rowId xmlns="" xmlns:a16="http://schemas.microsoft.com/office/drawing/2014/main" val="1824895854"/>
                  </a:ext>
                </a:extLst>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2024497607"/>
              </p:ext>
            </p:extLst>
          </p:nvPr>
        </p:nvGraphicFramePr>
        <p:xfrm>
          <a:off x="166257" y="4943768"/>
          <a:ext cx="8797633" cy="1828800"/>
        </p:xfrm>
        <a:graphic>
          <a:graphicData uri="http://schemas.openxmlformats.org/drawingml/2006/table">
            <a:tbl>
              <a:tblPr firstRow="1" bandRow="1">
                <a:tableStyleId>{5C22544A-7EE6-4342-B048-85BDC9FD1C3A}</a:tableStyleId>
              </a:tblPr>
              <a:tblGrid>
                <a:gridCol w="3768424">
                  <a:extLst>
                    <a:ext uri="{9D8B030D-6E8A-4147-A177-3AD203B41FA5}">
                      <a16:colId xmlns="" xmlns:a16="http://schemas.microsoft.com/office/drawing/2014/main" val="3934206174"/>
                    </a:ext>
                  </a:extLst>
                </a:gridCol>
                <a:gridCol w="1676403">
                  <a:extLst>
                    <a:ext uri="{9D8B030D-6E8A-4147-A177-3AD203B41FA5}">
                      <a16:colId xmlns="" xmlns:a16="http://schemas.microsoft.com/office/drawing/2014/main" val="3611666004"/>
                    </a:ext>
                  </a:extLst>
                </a:gridCol>
                <a:gridCol w="1676403">
                  <a:extLst>
                    <a:ext uri="{9D8B030D-6E8A-4147-A177-3AD203B41FA5}">
                      <a16:colId xmlns="" xmlns:a16="http://schemas.microsoft.com/office/drawing/2014/main" val="4218090490"/>
                    </a:ext>
                  </a:extLst>
                </a:gridCol>
                <a:gridCol w="1676403">
                  <a:extLst>
                    <a:ext uri="{9D8B030D-6E8A-4147-A177-3AD203B41FA5}">
                      <a16:colId xmlns="" xmlns:a16="http://schemas.microsoft.com/office/drawing/2014/main" val="955872219"/>
                    </a:ext>
                  </a:extLst>
                </a:gridCol>
              </a:tblGrid>
              <a:tr h="327429">
                <a:tc gridSpan="4">
                  <a:txBody>
                    <a:bodyPr/>
                    <a:lstStyle/>
                    <a:p>
                      <a:pPr algn="ctr"/>
                      <a:r>
                        <a:rPr lang="en-US" b="0" dirty="0" smtClean="0"/>
                        <a:t>Mean Scores for College-Bound</a:t>
                      </a:r>
                      <a:r>
                        <a:rPr lang="en-US" b="0" baseline="0" dirty="0" smtClean="0"/>
                        <a:t> Seniors, Total Group Tested</a:t>
                      </a:r>
                      <a:endParaRPr lang="en-US" b="0" dirty="0"/>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181123410"/>
                  </a:ext>
                </a:extLst>
              </a:tr>
              <a:tr h="327429">
                <a:tc>
                  <a:txBody>
                    <a:bodyPr/>
                    <a:lstStyle/>
                    <a:p>
                      <a:endParaRPr lang="en-US" dirty="0"/>
                    </a:p>
                  </a:txBody>
                  <a:tcPr/>
                </a:tc>
                <a:tc>
                  <a:txBody>
                    <a:bodyPr/>
                    <a:lstStyle/>
                    <a:p>
                      <a:r>
                        <a:rPr lang="en-US" dirty="0" smtClean="0"/>
                        <a:t>Class of 2017</a:t>
                      </a:r>
                      <a:endParaRPr lang="en-US" dirty="0"/>
                    </a:p>
                  </a:txBody>
                  <a:tcPr/>
                </a:tc>
                <a:tc>
                  <a:txBody>
                    <a:bodyPr/>
                    <a:lstStyle/>
                    <a:p>
                      <a:r>
                        <a:rPr lang="en-US" dirty="0" smtClean="0"/>
                        <a:t>Class</a:t>
                      </a:r>
                      <a:r>
                        <a:rPr lang="en-US" baseline="0" dirty="0" smtClean="0"/>
                        <a:t> of 2018</a:t>
                      </a:r>
                      <a:endParaRPr lang="en-US" dirty="0"/>
                    </a:p>
                  </a:txBody>
                  <a:tcPr/>
                </a:tc>
                <a:tc>
                  <a:txBody>
                    <a:bodyPr/>
                    <a:lstStyle/>
                    <a:p>
                      <a:r>
                        <a:rPr lang="en-US" dirty="0" smtClean="0"/>
                        <a:t>Class of 2019</a:t>
                      </a:r>
                      <a:endParaRPr lang="en-US" dirty="0"/>
                    </a:p>
                  </a:txBody>
                  <a:tcPr/>
                </a:tc>
                <a:extLst>
                  <a:ext uri="{0D108BD9-81ED-4DB2-BD59-A6C34878D82A}">
                    <a16:rowId xmlns="" xmlns:a16="http://schemas.microsoft.com/office/drawing/2014/main" val="4241183825"/>
                  </a:ext>
                </a:extLst>
              </a:tr>
              <a:tr h="327429">
                <a:tc>
                  <a:txBody>
                    <a:bodyPr/>
                    <a:lstStyle/>
                    <a:p>
                      <a:r>
                        <a:rPr lang="en-US" dirty="0" smtClean="0"/>
                        <a:t>Participating Students</a:t>
                      </a:r>
                      <a:endParaRPr lang="en-US" dirty="0"/>
                    </a:p>
                  </a:txBody>
                  <a:tcPr/>
                </a:tc>
                <a:tc>
                  <a:txBody>
                    <a:bodyPr/>
                    <a:lstStyle/>
                    <a:p>
                      <a:r>
                        <a:rPr lang="en-US" dirty="0" smtClean="0"/>
                        <a:t>1,832,683</a:t>
                      </a:r>
                      <a:endParaRPr lang="en-US" dirty="0"/>
                    </a:p>
                  </a:txBody>
                  <a:tcPr/>
                </a:tc>
                <a:tc>
                  <a:txBody>
                    <a:bodyPr/>
                    <a:lstStyle/>
                    <a:p>
                      <a:r>
                        <a:rPr lang="en-US" dirty="0" smtClean="0"/>
                        <a:t>2,136,539</a:t>
                      </a:r>
                      <a:endParaRPr lang="en-US" dirty="0"/>
                    </a:p>
                  </a:txBody>
                  <a:tcPr/>
                </a:tc>
                <a:tc>
                  <a:txBody>
                    <a:bodyPr/>
                    <a:lstStyle/>
                    <a:p>
                      <a:endParaRPr lang="en-US"/>
                    </a:p>
                  </a:txBody>
                  <a:tcPr/>
                </a:tc>
                <a:extLst>
                  <a:ext uri="{0D108BD9-81ED-4DB2-BD59-A6C34878D82A}">
                    <a16:rowId xmlns="" xmlns:a16="http://schemas.microsoft.com/office/drawing/2014/main" val="4036657844"/>
                  </a:ext>
                </a:extLst>
              </a:tr>
              <a:tr h="327429">
                <a:tc>
                  <a:txBody>
                    <a:bodyPr/>
                    <a:lstStyle/>
                    <a:p>
                      <a:r>
                        <a:rPr lang="en-US" dirty="0" smtClean="0"/>
                        <a:t>Evidence-Based</a:t>
                      </a:r>
                      <a:r>
                        <a:rPr lang="en-US" baseline="0" dirty="0" smtClean="0"/>
                        <a:t> Reading and Writing</a:t>
                      </a:r>
                      <a:endParaRPr lang="en-US" dirty="0"/>
                    </a:p>
                  </a:txBody>
                  <a:tcPr/>
                </a:tc>
                <a:tc>
                  <a:txBody>
                    <a:bodyPr/>
                    <a:lstStyle/>
                    <a:p>
                      <a:r>
                        <a:rPr lang="en-US" dirty="0" smtClean="0"/>
                        <a:t>538</a:t>
                      </a:r>
                      <a:endParaRPr lang="en-US" dirty="0"/>
                    </a:p>
                  </a:txBody>
                  <a:tcPr/>
                </a:tc>
                <a:tc>
                  <a:txBody>
                    <a:bodyPr/>
                    <a:lstStyle/>
                    <a:p>
                      <a:r>
                        <a:rPr lang="en-US" dirty="0" smtClean="0"/>
                        <a:t>536</a:t>
                      </a:r>
                      <a:endParaRPr lang="en-US" dirty="0"/>
                    </a:p>
                  </a:txBody>
                  <a:tcPr/>
                </a:tc>
                <a:tc>
                  <a:txBody>
                    <a:bodyPr/>
                    <a:lstStyle/>
                    <a:p>
                      <a:endParaRPr lang="en-US" dirty="0"/>
                    </a:p>
                  </a:txBody>
                  <a:tcPr/>
                </a:tc>
                <a:extLst>
                  <a:ext uri="{0D108BD9-81ED-4DB2-BD59-A6C34878D82A}">
                    <a16:rowId xmlns="" xmlns:a16="http://schemas.microsoft.com/office/drawing/2014/main" val="4092036159"/>
                  </a:ext>
                </a:extLst>
              </a:tr>
              <a:tr h="327429">
                <a:tc>
                  <a:txBody>
                    <a:bodyPr/>
                    <a:lstStyle/>
                    <a:p>
                      <a:r>
                        <a:rPr lang="en-US" dirty="0" smtClean="0"/>
                        <a:t>Mathematics</a:t>
                      </a:r>
                      <a:endParaRPr lang="en-US" dirty="0"/>
                    </a:p>
                  </a:txBody>
                  <a:tcPr/>
                </a:tc>
                <a:tc>
                  <a:txBody>
                    <a:bodyPr/>
                    <a:lstStyle/>
                    <a:p>
                      <a:r>
                        <a:rPr lang="en-US" dirty="0" smtClean="0"/>
                        <a:t>533</a:t>
                      </a:r>
                      <a:endParaRPr lang="en-US" dirty="0"/>
                    </a:p>
                  </a:txBody>
                  <a:tcPr/>
                </a:tc>
                <a:tc>
                  <a:txBody>
                    <a:bodyPr/>
                    <a:lstStyle/>
                    <a:p>
                      <a:r>
                        <a:rPr lang="en-US" dirty="0" smtClean="0"/>
                        <a:t>531</a:t>
                      </a:r>
                      <a:endParaRPr lang="en-US" dirty="0"/>
                    </a:p>
                  </a:txBody>
                  <a:tcPr/>
                </a:tc>
                <a:tc>
                  <a:txBody>
                    <a:bodyPr/>
                    <a:lstStyle/>
                    <a:p>
                      <a:endParaRPr lang="en-US" dirty="0"/>
                    </a:p>
                  </a:txBody>
                  <a:tcPr/>
                </a:tc>
                <a:extLst>
                  <a:ext uri="{0D108BD9-81ED-4DB2-BD59-A6C34878D82A}">
                    <a16:rowId xmlns="" xmlns:a16="http://schemas.microsoft.com/office/drawing/2014/main" val="1824895854"/>
                  </a:ext>
                </a:extLst>
              </a:tr>
            </a:tbl>
          </a:graphicData>
        </a:graphic>
      </p:graphicFrame>
    </p:spTree>
    <p:extLst>
      <p:ext uri="{BB962C8B-B14F-4D97-AF65-F5344CB8AC3E}">
        <p14:creationId xmlns:p14="http://schemas.microsoft.com/office/powerpoint/2010/main" val="20397174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2065427"/>
            <a:ext cx="8407893" cy="4407408"/>
          </a:xfrm>
        </p:spPr>
        <p:txBody>
          <a:bodyPr/>
          <a:lstStyle/>
          <a:p>
            <a:r>
              <a:rPr lang="en-US" sz="2400" b="1" dirty="0"/>
              <a:t>Level 1: Did not yet meet </a:t>
            </a:r>
            <a:r>
              <a:rPr lang="en-US" sz="2400" dirty="0"/>
              <a:t>grade-level expectations</a:t>
            </a:r>
          </a:p>
          <a:p>
            <a:pPr>
              <a:buNone/>
            </a:pPr>
            <a:endParaRPr lang="en-US" sz="2400" dirty="0"/>
          </a:p>
          <a:p>
            <a:r>
              <a:rPr lang="en-US" sz="2400" b="1" dirty="0"/>
              <a:t>Level 2: Partially met </a:t>
            </a:r>
            <a:r>
              <a:rPr lang="en-US" sz="2400" dirty="0"/>
              <a:t>grade-level expectations</a:t>
            </a:r>
          </a:p>
          <a:p>
            <a:pPr>
              <a:buNone/>
            </a:pPr>
            <a:endParaRPr lang="en-US" sz="2400" dirty="0"/>
          </a:p>
          <a:p>
            <a:r>
              <a:rPr lang="en-US" sz="2400" b="1" dirty="0"/>
              <a:t>Level 3: Approached</a:t>
            </a:r>
            <a:r>
              <a:rPr lang="en-US" sz="2400" dirty="0"/>
              <a:t> grade-level expectations</a:t>
            </a:r>
          </a:p>
          <a:p>
            <a:pPr>
              <a:buNone/>
            </a:pPr>
            <a:endParaRPr lang="en-US" sz="2400" dirty="0"/>
          </a:p>
          <a:p>
            <a:r>
              <a:rPr lang="en-US" sz="2400" b="1" dirty="0"/>
              <a:t>Level 4: Met </a:t>
            </a:r>
            <a:r>
              <a:rPr lang="en-US" sz="2400" dirty="0"/>
              <a:t>grade-level expectations</a:t>
            </a:r>
          </a:p>
          <a:p>
            <a:endParaRPr lang="en-US" sz="2400" dirty="0"/>
          </a:p>
          <a:p>
            <a:r>
              <a:rPr lang="en-US" sz="2400" b="1" dirty="0"/>
              <a:t>Level 5: Exceeded </a:t>
            </a:r>
            <a:r>
              <a:rPr lang="en-US" sz="2400" dirty="0"/>
              <a:t>grade-level expectations</a:t>
            </a:r>
          </a:p>
          <a:p>
            <a:endParaRPr lang="en-US" dirty="0"/>
          </a:p>
          <a:p>
            <a:endParaRPr lang="en-US" dirty="0"/>
          </a:p>
        </p:txBody>
      </p:sp>
      <p:sp>
        <p:nvSpPr>
          <p:cNvPr id="3" name="Slide Number Placeholder 2"/>
          <p:cNvSpPr>
            <a:spLocks noGrp="1"/>
          </p:cNvSpPr>
          <p:nvPr>
            <p:ph type="sldNum" sz="quarter" idx="12"/>
          </p:nvPr>
        </p:nvSpPr>
        <p:spPr/>
        <p:txBody>
          <a:bodyPr/>
          <a:lstStyle/>
          <a:p>
            <a:fld id="{356A72F1-C897-1647-9CE8-BFFB19418015}" type="slidenum">
              <a:rPr lang="en-US" smtClean="0"/>
              <a:pPr/>
              <a:t>3</a:t>
            </a:fld>
            <a:endParaRPr lang="en-US"/>
          </a:p>
        </p:txBody>
      </p:sp>
      <p:sp>
        <p:nvSpPr>
          <p:cNvPr id="4" name="Title 3"/>
          <p:cNvSpPr>
            <a:spLocks noGrp="1"/>
          </p:cNvSpPr>
          <p:nvPr>
            <p:ph type="title"/>
          </p:nvPr>
        </p:nvSpPr>
        <p:spPr/>
        <p:txBody>
          <a:bodyPr>
            <a:normAutofit fontScale="90000"/>
          </a:bodyPr>
          <a:lstStyle/>
          <a:p>
            <a:r>
              <a:rPr lang="en-US" dirty="0" smtClean="0">
                <a:latin typeface="Book Antiqua" panose="02040602050305030304" pitchFamily="18" charset="0"/>
              </a:rPr>
              <a:t>NJSLA Performance LEVEL descriptors</a:t>
            </a:r>
            <a:endParaRPr lang="en-US" dirty="0">
              <a:latin typeface="Book Antiqua" panose="02040602050305030304" pitchFamily="18" charset="0"/>
            </a:endParaRPr>
          </a:p>
        </p:txBody>
      </p:sp>
    </p:spTree>
    <p:extLst>
      <p:ext uri="{BB962C8B-B14F-4D97-AF65-F5344CB8AC3E}">
        <p14:creationId xmlns:p14="http://schemas.microsoft.com/office/powerpoint/2010/main" val="271641088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sz="2800" dirty="0" smtClean="0">
                <a:latin typeface="Book Antiqua" panose="02040602050305030304" pitchFamily="18" charset="0"/>
              </a:rPr>
              <a:t> ACT Profile Report</a:t>
            </a:r>
            <a:br>
              <a:rPr lang="en-US" sz="2800" dirty="0" smtClean="0">
                <a:latin typeface="Book Antiqua" panose="02040602050305030304" pitchFamily="18" charset="0"/>
              </a:rPr>
            </a:br>
            <a:r>
              <a:rPr lang="en-US" sz="2800" dirty="0" smtClean="0">
                <a:latin typeface="Book Antiqua" panose="02040602050305030304" pitchFamily="18" charset="0"/>
              </a:rPr>
              <a:t>Mean scores by content area</a:t>
            </a:r>
            <a:br>
              <a:rPr lang="en-US" sz="2800" dirty="0" smtClean="0">
                <a:latin typeface="Book Antiqua" panose="02040602050305030304" pitchFamily="18" charset="0"/>
              </a:rPr>
            </a:br>
            <a:endParaRPr lang="en-US" sz="1800" dirty="0">
              <a:latin typeface="Book Antiqua" panose="02040602050305030304" pitchFamily="18" charset="0"/>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2166586"/>
              </p:ext>
            </p:extLst>
          </p:nvPr>
        </p:nvGraphicFramePr>
        <p:xfrm>
          <a:off x="381000" y="1719263"/>
          <a:ext cx="8407400" cy="44069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4686066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Book Antiqua" panose="02040602050305030304" pitchFamily="18" charset="0"/>
              </a:rPr>
              <a:t>Advanced placement program</a:t>
            </a:r>
            <a:endParaRPr lang="en-US" sz="2800" dirty="0">
              <a:latin typeface="Book Antiqua" panose="02040602050305030304" pitchFamily="18" charset="0"/>
            </a:endParaRPr>
          </a:p>
        </p:txBody>
      </p:sp>
      <p:sp>
        <p:nvSpPr>
          <p:cNvPr id="3" name="Content Placeholder 2"/>
          <p:cNvSpPr>
            <a:spLocks noGrp="1"/>
          </p:cNvSpPr>
          <p:nvPr>
            <p:ph idx="1"/>
          </p:nvPr>
        </p:nvSpPr>
        <p:spPr>
          <a:xfrm>
            <a:off x="380999" y="1719071"/>
            <a:ext cx="8407893" cy="4962284"/>
          </a:xfrm>
        </p:spPr>
        <p:txBody>
          <a:bodyPr>
            <a:normAutofit fontScale="92500" lnSpcReduction="10000"/>
          </a:bodyPr>
          <a:lstStyle/>
          <a:p>
            <a:pPr marL="740664" lvl="1" indent="-274320">
              <a:lnSpc>
                <a:spcPct val="120000"/>
              </a:lnSpc>
              <a:buClr>
                <a:srgbClr val="C0504D"/>
              </a:buClr>
              <a:buNone/>
              <a:defRPr/>
            </a:pPr>
            <a:r>
              <a:rPr lang="en-US" sz="2200" spc="100" dirty="0" smtClean="0">
                <a:solidFill>
                  <a:schemeClr val="accent6">
                    <a:lumMod val="75000"/>
                  </a:schemeClr>
                </a:solidFill>
                <a:cs typeface="Tahoma" pitchFamily="34" charset="0"/>
              </a:rPr>
              <a:t>The </a:t>
            </a:r>
            <a:r>
              <a:rPr lang="en-US" sz="2200" spc="100" dirty="0">
                <a:solidFill>
                  <a:schemeClr val="accent6">
                    <a:lumMod val="75000"/>
                  </a:schemeClr>
                </a:solidFill>
                <a:cs typeface="Tahoma" pitchFamily="34" charset="0"/>
              </a:rPr>
              <a:t>Advanced Placement Program is a program in </a:t>
            </a:r>
            <a:r>
              <a:rPr lang="en-US" sz="2200" spc="100" dirty="0" smtClean="0">
                <a:solidFill>
                  <a:schemeClr val="accent6">
                    <a:lumMod val="75000"/>
                  </a:schemeClr>
                </a:solidFill>
                <a:cs typeface="Tahoma" pitchFamily="34" charset="0"/>
              </a:rPr>
              <a:t>which</a:t>
            </a:r>
          </a:p>
          <a:p>
            <a:pPr marL="740664" lvl="1" indent="-274320">
              <a:lnSpc>
                <a:spcPct val="120000"/>
              </a:lnSpc>
              <a:buClr>
                <a:srgbClr val="C0504D"/>
              </a:buClr>
              <a:buNone/>
              <a:defRPr/>
            </a:pPr>
            <a:r>
              <a:rPr lang="en-US" sz="2200" spc="100" dirty="0" smtClean="0">
                <a:solidFill>
                  <a:schemeClr val="accent6">
                    <a:lumMod val="75000"/>
                  </a:schemeClr>
                </a:solidFill>
                <a:cs typeface="Tahoma" pitchFamily="34" charset="0"/>
              </a:rPr>
              <a:t>secondary </a:t>
            </a:r>
            <a:r>
              <a:rPr lang="en-US" sz="2200" spc="100" dirty="0">
                <a:solidFill>
                  <a:schemeClr val="accent6">
                    <a:lumMod val="75000"/>
                  </a:schemeClr>
                </a:solidFill>
                <a:cs typeface="Tahoma" pitchFamily="34" charset="0"/>
              </a:rPr>
              <a:t>school students can participate in rigorous </a:t>
            </a:r>
            <a:r>
              <a:rPr lang="en-US" sz="2200" spc="100" dirty="0" smtClean="0">
                <a:solidFill>
                  <a:schemeClr val="accent6">
                    <a:lumMod val="75000"/>
                  </a:schemeClr>
                </a:solidFill>
                <a:cs typeface="Tahoma" pitchFamily="34" charset="0"/>
              </a:rPr>
              <a:t>courses </a:t>
            </a:r>
          </a:p>
          <a:p>
            <a:pPr marL="740664" lvl="1" indent="-274320">
              <a:lnSpc>
                <a:spcPct val="120000"/>
              </a:lnSpc>
              <a:buClr>
                <a:srgbClr val="C0504D"/>
              </a:buClr>
              <a:buNone/>
              <a:defRPr/>
            </a:pPr>
            <a:r>
              <a:rPr lang="en-US" sz="2200" spc="100" dirty="0" smtClean="0">
                <a:solidFill>
                  <a:schemeClr val="accent6">
                    <a:lumMod val="75000"/>
                  </a:schemeClr>
                </a:solidFill>
                <a:cs typeface="Tahoma" pitchFamily="34" charset="0"/>
              </a:rPr>
              <a:t>that </a:t>
            </a:r>
            <a:r>
              <a:rPr lang="en-US" sz="2200" spc="100" dirty="0">
                <a:solidFill>
                  <a:schemeClr val="accent6">
                    <a:lumMod val="75000"/>
                  </a:schemeClr>
                </a:solidFill>
                <a:cs typeface="Tahoma" pitchFamily="34" charset="0"/>
              </a:rPr>
              <a:t>are eligible for college credit</a:t>
            </a:r>
            <a:r>
              <a:rPr lang="en-US" sz="2200" b="1" spc="100" dirty="0">
                <a:solidFill>
                  <a:schemeClr val="accent6">
                    <a:lumMod val="75000"/>
                  </a:schemeClr>
                </a:solidFill>
                <a:cs typeface="Tahoma" pitchFamily="34" charset="0"/>
              </a:rPr>
              <a:t>. </a:t>
            </a:r>
            <a:endParaRPr lang="en-US" sz="2200" b="1" spc="100" dirty="0" smtClean="0">
              <a:solidFill>
                <a:schemeClr val="accent6">
                  <a:lumMod val="75000"/>
                </a:schemeClr>
              </a:solidFill>
              <a:cs typeface="Tahoma" pitchFamily="34" charset="0"/>
            </a:endParaRPr>
          </a:p>
          <a:p>
            <a:pPr marL="740664" lvl="1" indent="-274320">
              <a:lnSpc>
                <a:spcPct val="120000"/>
              </a:lnSpc>
              <a:buClr>
                <a:srgbClr val="C0504D"/>
              </a:buClr>
              <a:buNone/>
              <a:defRPr/>
            </a:pPr>
            <a:endParaRPr lang="en-US" sz="1900" b="1" dirty="0" smtClean="0">
              <a:solidFill>
                <a:srgbClr val="1F497D"/>
              </a:solidFill>
              <a:cs typeface="Tahoma" pitchFamily="34" charset="0"/>
            </a:endParaRPr>
          </a:p>
          <a:p>
            <a:pPr marL="740664" lvl="1" indent="-274320">
              <a:lnSpc>
                <a:spcPct val="120000"/>
              </a:lnSpc>
              <a:buClr>
                <a:srgbClr val="C0504D"/>
              </a:buClr>
              <a:buNone/>
              <a:defRPr/>
            </a:pPr>
            <a:r>
              <a:rPr lang="en-US" sz="2200" b="1" dirty="0" smtClean="0">
                <a:solidFill>
                  <a:srgbClr val="1F497D"/>
                </a:solidFill>
                <a:cs typeface="Tahoma" pitchFamily="34" charset="0"/>
              </a:rPr>
              <a:t>AP Courses Offered at WHS:</a:t>
            </a:r>
            <a:endParaRPr lang="en-US" sz="2200" b="1" spc="100" dirty="0" smtClean="0">
              <a:solidFill>
                <a:srgbClr val="1F497D"/>
              </a:solidFill>
              <a:cs typeface="Tahoma" pitchFamily="34" charset="0"/>
            </a:endParaRPr>
          </a:p>
          <a:p>
            <a:pPr marL="466344" lvl="1" indent="0">
              <a:lnSpc>
                <a:spcPct val="120000"/>
              </a:lnSpc>
              <a:buClr>
                <a:srgbClr val="C0504D"/>
              </a:buClr>
              <a:buNone/>
              <a:defRPr/>
            </a:pPr>
            <a:r>
              <a:rPr lang="en-US" sz="2200" spc="100" dirty="0" smtClean="0">
                <a:solidFill>
                  <a:srgbClr val="1F497D"/>
                </a:solidFill>
                <a:cs typeface="Tahoma" pitchFamily="34" charset="0"/>
              </a:rPr>
              <a:t>Biology</a:t>
            </a:r>
            <a:r>
              <a:rPr lang="en-US" sz="2200" spc="100" dirty="0">
                <a:solidFill>
                  <a:srgbClr val="1F497D"/>
                </a:solidFill>
                <a:cs typeface="Tahoma" pitchFamily="34" charset="0"/>
              </a:rPr>
              <a:t>				</a:t>
            </a:r>
            <a:r>
              <a:rPr lang="en-US" sz="2200" spc="100" dirty="0" smtClean="0">
                <a:solidFill>
                  <a:srgbClr val="1F497D"/>
                </a:solidFill>
                <a:cs typeface="Tahoma" pitchFamily="34" charset="0"/>
              </a:rPr>
              <a:t>	Chemistry</a:t>
            </a:r>
            <a:endParaRPr lang="en-US" sz="2200" spc="100" dirty="0">
              <a:solidFill>
                <a:srgbClr val="1F497D"/>
              </a:solidFill>
              <a:cs typeface="Tahoma" pitchFamily="34" charset="0"/>
            </a:endParaRPr>
          </a:p>
          <a:p>
            <a:pPr marL="466344" lvl="1" indent="0">
              <a:lnSpc>
                <a:spcPct val="120000"/>
              </a:lnSpc>
              <a:buClr>
                <a:srgbClr val="C0504D"/>
              </a:buClr>
              <a:buNone/>
              <a:defRPr/>
            </a:pPr>
            <a:r>
              <a:rPr lang="en-US" sz="2200" spc="100" dirty="0">
                <a:solidFill>
                  <a:srgbClr val="1F497D"/>
                </a:solidFill>
                <a:cs typeface="Tahoma" pitchFamily="34" charset="0"/>
              </a:rPr>
              <a:t>Physics A/B			</a:t>
            </a:r>
            <a:r>
              <a:rPr lang="en-US" sz="2200" spc="100" dirty="0" smtClean="0">
                <a:solidFill>
                  <a:srgbClr val="1F497D"/>
                </a:solidFill>
                <a:cs typeface="Tahoma" pitchFamily="34" charset="0"/>
              </a:rPr>
              <a:t>		Studio </a:t>
            </a:r>
            <a:r>
              <a:rPr lang="en-US" sz="2200" spc="100" dirty="0">
                <a:solidFill>
                  <a:srgbClr val="1F497D"/>
                </a:solidFill>
                <a:cs typeface="Tahoma" pitchFamily="34" charset="0"/>
              </a:rPr>
              <a:t>Art Drawing</a:t>
            </a:r>
          </a:p>
          <a:p>
            <a:pPr marL="466344" lvl="1" indent="0">
              <a:lnSpc>
                <a:spcPct val="120000"/>
              </a:lnSpc>
              <a:buClr>
                <a:srgbClr val="C0504D"/>
              </a:buClr>
              <a:buNone/>
              <a:defRPr/>
            </a:pPr>
            <a:r>
              <a:rPr lang="en-US" sz="2200" spc="100" dirty="0">
                <a:solidFill>
                  <a:srgbClr val="1F497D"/>
                </a:solidFill>
                <a:cs typeface="Tahoma" pitchFamily="34" charset="0"/>
              </a:rPr>
              <a:t>Calculus AB			</a:t>
            </a:r>
            <a:r>
              <a:rPr lang="en-US" sz="2200" spc="100" dirty="0" smtClean="0">
                <a:solidFill>
                  <a:srgbClr val="1F497D"/>
                </a:solidFill>
                <a:cs typeface="Tahoma" pitchFamily="34" charset="0"/>
              </a:rPr>
              <a:t>		Psychology</a:t>
            </a:r>
            <a:endParaRPr lang="en-US" sz="2200" spc="100" dirty="0">
              <a:solidFill>
                <a:srgbClr val="1F497D"/>
              </a:solidFill>
              <a:cs typeface="Tahoma" pitchFamily="34" charset="0"/>
            </a:endParaRPr>
          </a:p>
          <a:p>
            <a:pPr marL="466344" lvl="1" indent="0">
              <a:lnSpc>
                <a:spcPct val="120000"/>
              </a:lnSpc>
              <a:buClr>
                <a:srgbClr val="C0504D"/>
              </a:buClr>
              <a:buNone/>
              <a:defRPr/>
            </a:pPr>
            <a:r>
              <a:rPr lang="en-US" sz="2200" spc="100" dirty="0">
                <a:solidFill>
                  <a:srgbClr val="1F497D"/>
                </a:solidFill>
                <a:cs typeface="Tahoma" pitchFamily="34" charset="0"/>
              </a:rPr>
              <a:t>United States History	</a:t>
            </a:r>
            <a:r>
              <a:rPr lang="en-US" sz="2200" spc="100" dirty="0" smtClean="0">
                <a:solidFill>
                  <a:srgbClr val="1F497D"/>
                </a:solidFill>
                <a:cs typeface="Tahoma" pitchFamily="34" charset="0"/>
              </a:rPr>
              <a:t>		European </a:t>
            </a:r>
            <a:r>
              <a:rPr lang="en-US" sz="2200" spc="100" dirty="0">
                <a:solidFill>
                  <a:srgbClr val="1F497D"/>
                </a:solidFill>
                <a:cs typeface="Tahoma" pitchFamily="34" charset="0"/>
              </a:rPr>
              <a:t>History</a:t>
            </a:r>
          </a:p>
          <a:p>
            <a:pPr marL="466344" lvl="1" indent="0">
              <a:lnSpc>
                <a:spcPct val="120000"/>
              </a:lnSpc>
              <a:buClr>
                <a:srgbClr val="C0504D"/>
              </a:buClr>
              <a:buNone/>
              <a:defRPr/>
            </a:pPr>
            <a:r>
              <a:rPr lang="en-US" sz="2200" spc="100" dirty="0">
                <a:solidFill>
                  <a:srgbClr val="1F497D"/>
                </a:solidFill>
                <a:cs typeface="Tahoma" pitchFamily="34" charset="0"/>
              </a:rPr>
              <a:t>Macro Economics		</a:t>
            </a:r>
            <a:r>
              <a:rPr lang="en-US" sz="2200" spc="100" dirty="0" smtClean="0">
                <a:solidFill>
                  <a:srgbClr val="1F497D"/>
                </a:solidFill>
                <a:cs typeface="Tahoma" pitchFamily="34" charset="0"/>
              </a:rPr>
              <a:t>		Spanish </a:t>
            </a:r>
            <a:r>
              <a:rPr lang="en-US" sz="2200" spc="100" dirty="0">
                <a:solidFill>
                  <a:srgbClr val="1F497D"/>
                </a:solidFill>
                <a:cs typeface="Tahoma" pitchFamily="34" charset="0"/>
              </a:rPr>
              <a:t>Language</a:t>
            </a:r>
          </a:p>
          <a:p>
            <a:pPr marL="466344" lvl="1" indent="0">
              <a:lnSpc>
                <a:spcPct val="120000"/>
              </a:lnSpc>
              <a:buClr>
                <a:srgbClr val="C0504D"/>
              </a:buClr>
              <a:buNone/>
              <a:defRPr/>
            </a:pPr>
            <a:r>
              <a:rPr lang="en-US" sz="2200" spc="100" dirty="0">
                <a:solidFill>
                  <a:srgbClr val="1F497D"/>
                </a:solidFill>
                <a:cs typeface="Tahoma" pitchFamily="34" charset="0"/>
              </a:rPr>
              <a:t>English Language and Composition</a:t>
            </a:r>
          </a:p>
          <a:p>
            <a:pPr marL="466344" lvl="1" indent="0">
              <a:lnSpc>
                <a:spcPct val="120000"/>
              </a:lnSpc>
              <a:buClr>
                <a:srgbClr val="C0504D"/>
              </a:buClr>
              <a:buNone/>
              <a:defRPr/>
            </a:pPr>
            <a:r>
              <a:rPr lang="en-US" sz="2200" spc="100" dirty="0">
                <a:solidFill>
                  <a:srgbClr val="1F497D"/>
                </a:solidFill>
                <a:cs typeface="Tahoma" pitchFamily="34" charset="0"/>
              </a:rPr>
              <a:t>English Literature and Composition</a:t>
            </a:r>
          </a:p>
          <a:p>
            <a:endParaRPr lang="en-US" dirty="0"/>
          </a:p>
        </p:txBody>
      </p:sp>
    </p:spTree>
    <p:extLst>
      <p:ext uri="{BB962C8B-B14F-4D97-AF65-F5344CB8AC3E}">
        <p14:creationId xmlns:p14="http://schemas.microsoft.com/office/powerpoint/2010/main" val="271856100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56A72F1-C897-1647-9CE8-BFFB19418015}" type="slidenum">
              <a:rPr lang="en-US" smtClean="0"/>
              <a:pPr/>
              <a:t>32</a:t>
            </a:fld>
            <a:endParaRPr lang="en-US"/>
          </a:p>
        </p:txBody>
      </p:sp>
      <p:sp>
        <p:nvSpPr>
          <p:cNvPr id="4" name="Title 3"/>
          <p:cNvSpPr>
            <a:spLocks noGrp="1"/>
          </p:cNvSpPr>
          <p:nvPr>
            <p:ph type="title"/>
          </p:nvPr>
        </p:nvSpPr>
        <p:spPr/>
        <p:txBody>
          <a:bodyPr>
            <a:normAutofit fontScale="90000"/>
          </a:bodyPr>
          <a:lstStyle/>
          <a:p>
            <a:r>
              <a:rPr lang="en-US" dirty="0" smtClean="0">
                <a:latin typeface="Book Antiqua" panose="02040602050305030304" pitchFamily="18" charset="0"/>
              </a:rPr>
              <a:t>Advanced Placement Program </a:t>
            </a:r>
            <a:r>
              <a:rPr lang="en-US" dirty="0" smtClean="0"/>
              <a:t/>
            </a:r>
            <a:br>
              <a:rPr lang="en-US" dirty="0" smtClean="0"/>
            </a:br>
            <a:r>
              <a:rPr lang="en-US" dirty="0" smtClean="0">
                <a:latin typeface="Book Antiqua" panose="02040602050305030304" pitchFamily="18" charset="0"/>
              </a:rPr>
              <a:t>2019 WHS Participation</a:t>
            </a:r>
            <a:endParaRPr lang="en-US" dirty="0">
              <a:latin typeface="Book Antiqua" panose="02040602050305030304" pitchFamily="18" charset="0"/>
            </a:endParaRPr>
          </a:p>
        </p:txBody>
      </p:sp>
      <p:graphicFrame>
        <p:nvGraphicFramePr>
          <p:cNvPr id="6" name="Chart 5"/>
          <p:cNvGraphicFramePr/>
          <p:nvPr>
            <p:extLst>
              <p:ext uri="{D42A27DB-BD31-4B8C-83A1-F6EECF244321}">
                <p14:modId xmlns:p14="http://schemas.microsoft.com/office/powerpoint/2010/main" val="1978637515"/>
              </p:ext>
            </p:extLst>
          </p:nvPr>
        </p:nvGraphicFramePr>
        <p:xfrm>
          <a:off x="152400" y="1519306"/>
          <a:ext cx="8797636" cy="472670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8449167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Book Antiqua" panose="02040602050305030304" pitchFamily="18" charset="0"/>
              </a:rPr>
              <a:t>2019 Advanced placement results</a:t>
            </a:r>
            <a:endParaRPr lang="en-US" dirty="0">
              <a:latin typeface="Book Antiqua" panose="02040602050305030304" pitchFamily="18" charset="0"/>
            </a:endParaRPr>
          </a:p>
        </p:txBody>
      </p:sp>
      <p:sp>
        <p:nvSpPr>
          <p:cNvPr id="3" name="Content Placeholder 2"/>
          <p:cNvSpPr>
            <a:spLocks noGrp="1"/>
          </p:cNvSpPr>
          <p:nvPr>
            <p:ph idx="1"/>
          </p:nvPr>
        </p:nvSpPr>
        <p:spPr>
          <a:xfrm>
            <a:off x="413657" y="1600200"/>
            <a:ext cx="8229600" cy="4373563"/>
          </a:xfrm>
        </p:spPr>
        <p:txBody>
          <a:bodyPr>
            <a:normAutofit/>
          </a:bodyPr>
          <a:lstStyle/>
          <a:p>
            <a:pPr marL="114300" indent="0">
              <a:buNone/>
            </a:pPr>
            <a:r>
              <a:rPr lang="en-US" altLang="en-US" sz="1800" b="1" dirty="0">
                <a:solidFill>
                  <a:schemeClr val="accent6">
                    <a:lumMod val="75000"/>
                  </a:schemeClr>
                </a:solidFill>
                <a:latin typeface="+mj-lt"/>
              </a:rPr>
              <a:t>A</a:t>
            </a:r>
            <a:r>
              <a:rPr lang="en-US" altLang="en-US" sz="1800" b="1" i="1" dirty="0">
                <a:solidFill>
                  <a:schemeClr val="accent6">
                    <a:lumMod val="75000"/>
                  </a:schemeClr>
                </a:solidFill>
                <a:latin typeface="+mj-lt"/>
              </a:rPr>
              <a:t> </a:t>
            </a:r>
            <a:r>
              <a:rPr lang="en-US" altLang="en-US" sz="1800" b="1" dirty="0">
                <a:solidFill>
                  <a:schemeClr val="accent6">
                    <a:lumMod val="75000"/>
                  </a:schemeClr>
                </a:solidFill>
                <a:latin typeface="+mj-lt"/>
              </a:rPr>
              <a:t>total of </a:t>
            </a:r>
            <a:r>
              <a:rPr lang="en-US" altLang="en-US" sz="1800" b="1" dirty="0" smtClean="0">
                <a:solidFill>
                  <a:schemeClr val="accent1">
                    <a:lumMod val="75000"/>
                  </a:schemeClr>
                </a:solidFill>
                <a:latin typeface="+mj-lt"/>
              </a:rPr>
              <a:t>122</a:t>
            </a:r>
            <a:r>
              <a:rPr lang="en-US" altLang="en-US" sz="1800" b="1" dirty="0" smtClean="0">
                <a:solidFill>
                  <a:schemeClr val="accent6">
                    <a:lumMod val="75000"/>
                  </a:schemeClr>
                </a:solidFill>
                <a:latin typeface="+mj-lt"/>
              </a:rPr>
              <a:t> tests </a:t>
            </a:r>
            <a:r>
              <a:rPr lang="en-US" altLang="en-US" sz="1800" b="1" dirty="0">
                <a:solidFill>
                  <a:schemeClr val="accent6">
                    <a:lumMod val="75000"/>
                  </a:schemeClr>
                </a:solidFill>
                <a:latin typeface="+mj-lt"/>
              </a:rPr>
              <a:t>were administered </a:t>
            </a:r>
            <a:r>
              <a:rPr lang="en-US" altLang="en-US" sz="1800" b="1" dirty="0" smtClean="0">
                <a:solidFill>
                  <a:schemeClr val="accent6">
                    <a:lumMod val="75000"/>
                  </a:schemeClr>
                </a:solidFill>
                <a:latin typeface="+mj-lt"/>
              </a:rPr>
              <a:t>to </a:t>
            </a:r>
            <a:r>
              <a:rPr lang="en-US" altLang="en-US" sz="1800" b="1" dirty="0" smtClean="0">
                <a:solidFill>
                  <a:schemeClr val="accent1">
                    <a:lumMod val="75000"/>
                  </a:schemeClr>
                </a:solidFill>
                <a:latin typeface="+mj-lt"/>
              </a:rPr>
              <a:t>60</a:t>
            </a:r>
            <a:r>
              <a:rPr lang="en-US" altLang="en-US" sz="1800" b="1" dirty="0" smtClean="0">
                <a:solidFill>
                  <a:schemeClr val="accent6">
                    <a:lumMod val="75000"/>
                  </a:schemeClr>
                </a:solidFill>
                <a:latin typeface="+mj-lt"/>
              </a:rPr>
              <a:t> </a:t>
            </a:r>
            <a:r>
              <a:rPr lang="en-US" altLang="en-US" sz="1800" b="1" dirty="0">
                <a:solidFill>
                  <a:schemeClr val="accent6">
                    <a:lumMod val="75000"/>
                  </a:schemeClr>
                </a:solidFill>
                <a:latin typeface="+mj-lt"/>
              </a:rPr>
              <a:t>students in grades </a:t>
            </a:r>
            <a:r>
              <a:rPr lang="en-US" altLang="en-US" sz="1800" b="1" dirty="0" smtClean="0">
                <a:solidFill>
                  <a:schemeClr val="accent6">
                    <a:lumMod val="75000"/>
                  </a:schemeClr>
                </a:solidFill>
                <a:latin typeface="+mj-lt"/>
              </a:rPr>
              <a:t>11 </a:t>
            </a:r>
            <a:r>
              <a:rPr lang="en-US" altLang="en-US" sz="1800" b="1" dirty="0">
                <a:solidFill>
                  <a:schemeClr val="accent6">
                    <a:lumMod val="75000"/>
                  </a:schemeClr>
                </a:solidFill>
                <a:latin typeface="+mj-lt"/>
              </a:rPr>
              <a:t>and </a:t>
            </a:r>
            <a:r>
              <a:rPr lang="en-US" altLang="en-US" sz="1800" b="1" dirty="0" smtClean="0">
                <a:solidFill>
                  <a:schemeClr val="accent6">
                    <a:lumMod val="75000"/>
                  </a:schemeClr>
                </a:solidFill>
                <a:latin typeface="+mj-lt"/>
              </a:rPr>
              <a:t>12. </a:t>
            </a:r>
            <a:r>
              <a:rPr lang="en-US" altLang="en-US" sz="1800" b="1" dirty="0" smtClean="0">
                <a:solidFill>
                  <a:schemeClr val="accent1">
                    <a:lumMod val="75000"/>
                  </a:schemeClr>
                </a:solidFill>
                <a:latin typeface="+mj-lt"/>
              </a:rPr>
              <a:t>63%</a:t>
            </a:r>
            <a:r>
              <a:rPr lang="en-US" altLang="en-US" sz="1800" b="1" dirty="0" smtClean="0">
                <a:solidFill>
                  <a:schemeClr val="accent6">
                    <a:lumMod val="75000"/>
                  </a:schemeClr>
                </a:solidFill>
                <a:latin typeface="+mj-lt"/>
              </a:rPr>
              <a:t> </a:t>
            </a:r>
            <a:r>
              <a:rPr lang="en-US" altLang="en-US" sz="1800" b="1" dirty="0">
                <a:solidFill>
                  <a:schemeClr val="accent6">
                    <a:lumMod val="75000"/>
                  </a:schemeClr>
                </a:solidFill>
                <a:latin typeface="+mj-lt"/>
              </a:rPr>
              <a:t>of the students who took the AP exams, achieved scores of 3 or </a:t>
            </a:r>
            <a:r>
              <a:rPr lang="en-US" altLang="en-US" sz="1800" b="1" dirty="0" smtClean="0">
                <a:solidFill>
                  <a:schemeClr val="accent6">
                    <a:lumMod val="75000"/>
                  </a:schemeClr>
                </a:solidFill>
                <a:latin typeface="+mj-lt"/>
              </a:rPr>
              <a:t>higher.</a:t>
            </a:r>
            <a:endParaRPr lang="en-US" sz="1800" b="1" dirty="0">
              <a:solidFill>
                <a:schemeClr val="accent6">
                  <a:lumMod val="75000"/>
                </a:schemeClr>
              </a:solidFill>
              <a:latin typeface="+mj-lt"/>
            </a:endParaRPr>
          </a:p>
        </p:txBody>
      </p:sp>
      <p:graphicFrame>
        <p:nvGraphicFramePr>
          <p:cNvPr id="10" name="Chart 9"/>
          <p:cNvGraphicFramePr/>
          <p:nvPr>
            <p:extLst>
              <p:ext uri="{D42A27DB-BD31-4B8C-83A1-F6EECF244321}">
                <p14:modId xmlns:p14="http://schemas.microsoft.com/office/powerpoint/2010/main" val="1774285219"/>
              </p:ext>
            </p:extLst>
          </p:nvPr>
        </p:nvGraphicFramePr>
        <p:xfrm>
          <a:off x="1480457" y="2513445"/>
          <a:ext cx="6096000" cy="406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3416507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1709077407"/>
              </p:ext>
            </p:extLst>
          </p:nvPr>
        </p:nvGraphicFramePr>
        <p:xfrm>
          <a:off x="166255" y="1856510"/>
          <a:ext cx="8769927" cy="4378035"/>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p:txBody>
          <a:bodyPr/>
          <a:lstStyle/>
          <a:p>
            <a:fld id="{356A72F1-C897-1647-9CE8-BFFB19418015}" type="slidenum">
              <a:rPr lang="en-US" smtClean="0"/>
              <a:pPr/>
              <a:t>34</a:t>
            </a:fld>
            <a:endParaRPr lang="en-US"/>
          </a:p>
        </p:txBody>
      </p:sp>
      <p:sp>
        <p:nvSpPr>
          <p:cNvPr id="4" name="Title 3"/>
          <p:cNvSpPr>
            <a:spLocks noGrp="1"/>
          </p:cNvSpPr>
          <p:nvPr>
            <p:ph type="title"/>
          </p:nvPr>
        </p:nvSpPr>
        <p:spPr/>
        <p:txBody>
          <a:bodyPr/>
          <a:lstStyle/>
          <a:p>
            <a:r>
              <a:rPr lang="en-US" dirty="0" smtClean="0">
                <a:latin typeface="Book Antiqua" panose="02040602050305030304" pitchFamily="18" charset="0"/>
              </a:rPr>
              <a:t>2019 Advanced Placement Results by content area</a:t>
            </a:r>
            <a:endParaRPr lang="en-US" dirty="0">
              <a:latin typeface="Book Antiqua" panose="02040602050305030304" pitchFamily="18" charset="0"/>
            </a:endParaRPr>
          </a:p>
        </p:txBody>
      </p:sp>
    </p:spTree>
    <p:extLst>
      <p:ext uri="{BB962C8B-B14F-4D97-AF65-F5344CB8AC3E}">
        <p14:creationId xmlns:p14="http://schemas.microsoft.com/office/powerpoint/2010/main" val="418851901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        </a:t>
            </a:r>
            <a:r>
              <a:rPr lang="en-US" dirty="0" smtClean="0">
                <a:latin typeface="Book Antiqua" panose="02040602050305030304" pitchFamily="18" charset="0"/>
              </a:rPr>
              <a:t>2019 AP Scholar Awards</a:t>
            </a:r>
            <a:endParaRPr lang="en-US" dirty="0">
              <a:latin typeface="Book Antiqua" panose="02040602050305030304" pitchFamily="18" charset="0"/>
            </a:endParaRPr>
          </a:p>
        </p:txBody>
      </p:sp>
      <p:sp>
        <p:nvSpPr>
          <p:cNvPr id="3" name="Content Placeholder 2"/>
          <p:cNvSpPr>
            <a:spLocks noGrp="1"/>
          </p:cNvSpPr>
          <p:nvPr>
            <p:ph idx="1"/>
          </p:nvPr>
        </p:nvSpPr>
        <p:spPr>
          <a:xfrm>
            <a:off x="380999" y="2186704"/>
            <a:ext cx="8407893" cy="4411522"/>
          </a:xfrm>
        </p:spPr>
        <p:txBody>
          <a:bodyPr>
            <a:normAutofit/>
          </a:bodyPr>
          <a:lstStyle/>
          <a:p>
            <a:pPr>
              <a:buClr>
                <a:srgbClr val="4F81BD"/>
              </a:buClr>
              <a:buFont typeface="Wingdings" panose="05000000000000000000" pitchFamily="2" charset="2"/>
              <a:buChar char="q"/>
            </a:pPr>
            <a:r>
              <a:rPr lang="en-US" altLang="en-US" sz="1600" b="1" dirty="0" smtClean="0">
                <a:solidFill>
                  <a:schemeClr val="accent6">
                    <a:lumMod val="75000"/>
                  </a:schemeClr>
                </a:solidFill>
                <a:cs typeface="Tahoma" pitchFamily="34" charset="0"/>
              </a:rPr>
              <a:t> </a:t>
            </a:r>
            <a:r>
              <a:rPr lang="en-US" altLang="en-US" sz="1800" b="1" dirty="0" smtClean="0">
                <a:solidFill>
                  <a:schemeClr val="accent6">
                    <a:lumMod val="75000"/>
                  </a:schemeClr>
                </a:solidFill>
                <a:cs typeface="Tahoma" pitchFamily="34" charset="0"/>
              </a:rPr>
              <a:t>11</a:t>
            </a:r>
            <a:r>
              <a:rPr lang="en-US" altLang="en-US" sz="1800" b="1" spc="150" dirty="0" smtClean="0">
                <a:solidFill>
                  <a:schemeClr val="accent6">
                    <a:lumMod val="75000"/>
                  </a:schemeClr>
                </a:solidFill>
                <a:cs typeface="Tahoma" pitchFamily="34" charset="0"/>
              </a:rPr>
              <a:t> AP </a:t>
            </a:r>
            <a:r>
              <a:rPr lang="en-US" altLang="en-US" sz="1800" b="1" spc="150" dirty="0">
                <a:solidFill>
                  <a:schemeClr val="accent6">
                    <a:lumMod val="75000"/>
                  </a:schemeClr>
                </a:solidFill>
                <a:cs typeface="Tahoma" pitchFamily="34" charset="0"/>
              </a:rPr>
              <a:t>Scholar </a:t>
            </a:r>
            <a:r>
              <a:rPr lang="en-US" altLang="en-US" sz="1800" b="1" spc="150" dirty="0" smtClean="0">
                <a:solidFill>
                  <a:schemeClr val="accent6">
                    <a:lumMod val="75000"/>
                  </a:schemeClr>
                </a:solidFill>
                <a:cs typeface="Tahoma" pitchFamily="34" charset="0"/>
              </a:rPr>
              <a:t>Awards</a:t>
            </a:r>
          </a:p>
          <a:p>
            <a:pPr marL="342900" lvl="1" indent="0">
              <a:buClr>
                <a:srgbClr val="4F81BD"/>
              </a:buClr>
              <a:buNone/>
            </a:pPr>
            <a:r>
              <a:rPr lang="en-US" altLang="en-US" sz="1600" spc="150" dirty="0" smtClean="0">
                <a:solidFill>
                  <a:srgbClr val="1F497D"/>
                </a:solidFill>
                <a:cs typeface="Tahoma" pitchFamily="34" charset="0"/>
              </a:rPr>
              <a:t>Granted to </a:t>
            </a:r>
            <a:r>
              <a:rPr lang="en-US" altLang="en-US" sz="1600" spc="150" dirty="0">
                <a:solidFill>
                  <a:srgbClr val="1F497D"/>
                </a:solidFill>
                <a:cs typeface="Tahoma" pitchFamily="34" charset="0"/>
              </a:rPr>
              <a:t>students who receive scores of 3 or higher on three or more AP </a:t>
            </a:r>
            <a:r>
              <a:rPr lang="en-US" altLang="en-US" sz="1600" spc="150" dirty="0" smtClean="0">
                <a:solidFill>
                  <a:srgbClr val="1F497D"/>
                </a:solidFill>
                <a:cs typeface="Tahoma" pitchFamily="34" charset="0"/>
              </a:rPr>
              <a:t>exams.</a:t>
            </a:r>
          </a:p>
          <a:p>
            <a:pPr marL="628650" lvl="1" indent="-285750">
              <a:buClr>
                <a:srgbClr val="4F81BD"/>
              </a:buClr>
              <a:buFont typeface="Wingdings" panose="05000000000000000000" pitchFamily="2" charset="2"/>
              <a:buChar char="q"/>
            </a:pPr>
            <a:endParaRPr lang="en-US" altLang="en-US" sz="1600" spc="150" dirty="0" smtClean="0">
              <a:solidFill>
                <a:srgbClr val="1F497D"/>
              </a:solidFill>
              <a:cs typeface="Tahoma" pitchFamily="34" charset="0"/>
            </a:endParaRPr>
          </a:p>
          <a:p>
            <a:pPr>
              <a:buClr>
                <a:srgbClr val="4F81BD"/>
              </a:buClr>
              <a:buFont typeface="Wingdings" panose="05000000000000000000" pitchFamily="2" charset="2"/>
              <a:buChar char="q"/>
            </a:pPr>
            <a:r>
              <a:rPr lang="en-US" altLang="en-US" sz="1800" b="1" dirty="0" smtClean="0">
                <a:solidFill>
                  <a:schemeClr val="accent6">
                    <a:lumMod val="75000"/>
                  </a:schemeClr>
                </a:solidFill>
                <a:cs typeface="Tahoma" pitchFamily="34" charset="0"/>
              </a:rPr>
              <a:t> 1</a:t>
            </a:r>
            <a:r>
              <a:rPr lang="en-US" altLang="en-US" sz="1800" spc="150" dirty="0" smtClean="0">
                <a:solidFill>
                  <a:schemeClr val="accent6">
                    <a:lumMod val="75000"/>
                  </a:schemeClr>
                </a:solidFill>
                <a:cs typeface="Tahoma" pitchFamily="34" charset="0"/>
              </a:rPr>
              <a:t> </a:t>
            </a:r>
            <a:r>
              <a:rPr lang="en-US" altLang="en-US" sz="1800" b="1" spc="150" dirty="0" smtClean="0">
                <a:solidFill>
                  <a:schemeClr val="accent6">
                    <a:lumMod val="75000"/>
                  </a:schemeClr>
                </a:solidFill>
                <a:cs typeface="Tahoma" pitchFamily="34" charset="0"/>
              </a:rPr>
              <a:t>AP </a:t>
            </a:r>
            <a:r>
              <a:rPr lang="en-US" altLang="en-US" sz="1800" b="1" spc="150" dirty="0">
                <a:solidFill>
                  <a:schemeClr val="accent6">
                    <a:lumMod val="75000"/>
                  </a:schemeClr>
                </a:solidFill>
                <a:cs typeface="Tahoma" pitchFamily="34" charset="0"/>
              </a:rPr>
              <a:t>Scholar with Honor </a:t>
            </a:r>
            <a:r>
              <a:rPr lang="en-US" altLang="en-US" sz="1800" b="1" spc="150" dirty="0" smtClean="0">
                <a:solidFill>
                  <a:schemeClr val="accent6">
                    <a:lumMod val="75000"/>
                  </a:schemeClr>
                </a:solidFill>
                <a:cs typeface="Tahoma" pitchFamily="34" charset="0"/>
              </a:rPr>
              <a:t>Awards </a:t>
            </a:r>
          </a:p>
          <a:p>
            <a:pPr marL="342900" lvl="1" indent="0">
              <a:buClr>
                <a:srgbClr val="4F81BD"/>
              </a:buClr>
              <a:buNone/>
            </a:pPr>
            <a:r>
              <a:rPr lang="en-US" altLang="en-US" sz="1600" spc="150" dirty="0" smtClean="0">
                <a:solidFill>
                  <a:srgbClr val="1F497D"/>
                </a:solidFill>
                <a:cs typeface="Tahoma" pitchFamily="34" charset="0"/>
              </a:rPr>
              <a:t>Granted </a:t>
            </a:r>
            <a:r>
              <a:rPr lang="en-US" altLang="en-US" sz="1600" spc="150" dirty="0">
                <a:solidFill>
                  <a:srgbClr val="1F497D"/>
                </a:solidFill>
                <a:cs typeface="Tahoma" pitchFamily="34" charset="0"/>
              </a:rPr>
              <a:t>to students who receive an average score of at least </a:t>
            </a:r>
            <a:r>
              <a:rPr lang="en-US" altLang="en-US" sz="1600" spc="150" dirty="0" smtClean="0">
                <a:solidFill>
                  <a:srgbClr val="1F497D"/>
                </a:solidFill>
                <a:cs typeface="Tahoma" pitchFamily="34" charset="0"/>
              </a:rPr>
              <a:t>3.25 </a:t>
            </a:r>
            <a:r>
              <a:rPr lang="en-US" altLang="en-US" sz="1600" spc="150" dirty="0">
                <a:solidFill>
                  <a:srgbClr val="1F497D"/>
                </a:solidFill>
                <a:cs typeface="Tahoma" pitchFamily="34" charset="0"/>
              </a:rPr>
              <a:t>on all AP exams taken and scores of  3 or higher on four or more of these </a:t>
            </a:r>
            <a:r>
              <a:rPr lang="en-US" altLang="en-US" sz="1600" spc="150" dirty="0" smtClean="0">
                <a:solidFill>
                  <a:srgbClr val="1F497D"/>
                </a:solidFill>
                <a:cs typeface="Tahoma" pitchFamily="34" charset="0"/>
              </a:rPr>
              <a:t>exams.</a:t>
            </a:r>
          </a:p>
          <a:p>
            <a:pPr marL="628650" lvl="1" indent="-285750">
              <a:buClr>
                <a:srgbClr val="4F81BD"/>
              </a:buClr>
              <a:buFont typeface="Wingdings" panose="05000000000000000000" pitchFamily="2" charset="2"/>
              <a:buChar char="q"/>
            </a:pPr>
            <a:endParaRPr lang="en-US" altLang="en-US" sz="1600" spc="150" dirty="0" smtClean="0">
              <a:solidFill>
                <a:srgbClr val="1F497D"/>
              </a:solidFill>
              <a:cs typeface="Tahoma" pitchFamily="34" charset="0"/>
            </a:endParaRPr>
          </a:p>
          <a:p>
            <a:pPr>
              <a:buClr>
                <a:srgbClr val="4F81BD"/>
              </a:buClr>
              <a:buFont typeface="Wingdings" panose="05000000000000000000" pitchFamily="2" charset="2"/>
              <a:buChar char="q"/>
            </a:pPr>
            <a:r>
              <a:rPr lang="en-US" altLang="en-US" sz="1800" b="1" spc="150" dirty="0" smtClean="0">
                <a:solidFill>
                  <a:schemeClr val="accent6">
                    <a:lumMod val="75000"/>
                  </a:schemeClr>
                </a:solidFill>
                <a:cs typeface="Tahoma" pitchFamily="34" charset="0"/>
              </a:rPr>
              <a:t> 3 AP </a:t>
            </a:r>
            <a:r>
              <a:rPr lang="en-US" altLang="en-US" sz="1800" b="1" spc="150" dirty="0">
                <a:solidFill>
                  <a:schemeClr val="accent6">
                    <a:lumMod val="75000"/>
                  </a:schemeClr>
                </a:solidFill>
                <a:cs typeface="Tahoma" pitchFamily="34" charset="0"/>
              </a:rPr>
              <a:t>Scholar with  Distinction </a:t>
            </a:r>
            <a:r>
              <a:rPr lang="en-US" altLang="en-US" sz="1800" b="1" spc="150" dirty="0" smtClean="0">
                <a:solidFill>
                  <a:schemeClr val="accent6">
                    <a:lumMod val="75000"/>
                  </a:schemeClr>
                </a:solidFill>
                <a:cs typeface="Tahoma" pitchFamily="34" charset="0"/>
              </a:rPr>
              <a:t>Awards </a:t>
            </a:r>
          </a:p>
          <a:p>
            <a:pPr marL="342900" lvl="1" indent="0">
              <a:buClr>
                <a:srgbClr val="4F81BD"/>
              </a:buClr>
              <a:buNone/>
            </a:pPr>
            <a:r>
              <a:rPr lang="en-US" altLang="en-US" sz="1600" spc="150" dirty="0" smtClean="0">
                <a:solidFill>
                  <a:srgbClr val="1F497D"/>
                </a:solidFill>
                <a:cs typeface="Tahoma" pitchFamily="34" charset="0"/>
              </a:rPr>
              <a:t>Granted to </a:t>
            </a:r>
            <a:r>
              <a:rPr lang="en-US" altLang="en-US" sz="1600" spc="150" dirty="0">
                <a:solidFill>
                  <a:srgbClr val="1F497D"/>
                </a:solidFill>
                <a:cs typeface="Tahoma" pitchFamily="34" charset="0"/>
              </a:rPr>
              <a:t>students who receive an average score of at least 3.5 on all AP exams taken, and score of 3 of higher on five or more these </a:t>
            </a:r>
            <a:r>
              <a:rPr lang="en-US" altLang="en-US" sz="1600" spc="150" dirty="0" smtClean="0">
                <a:solidFill>
                  <a:srgbClr val="1F497D"/>
                </a:solidFill>
                <a:cs typeface="Tahoma" pitchFamily="34" charset="0"/>
              </a:rPr>
              <a:t>exams</a:t>
            </a:r>
          </a:p>
          <a:p>
            <a:pPr marL="354330" indent="-285750">
              <a:buClr>
                <a:srgbClr val="4F81BD"/>
              </a:buClr>
              <a:buFont typeface="Wingdings" panose="05000000000000000000" pitchFamily="2" charset="2"/>
              <a:buChar char="q"/>
            </a:pPr>
            <a:endParaRPr lang="en-US" altLang="en-US" sz="1600" spc="150" dirty="0" smtClean="0">
              <a:solidFill>
                <a:srgbClr val="1F497D"/>
              </a:solidFill>
              <a:cs typeface="Tahoma" pitchFamily="34" charset="0"/>
            </a:endParaRPr>
          </a:p>
          <a:p>
            <a:pPr marL="68580" indent="0">
              <a:buClr>
                <a:srgbClr val="4F81BD"/>
              </a:buClr>
              <a:buNone/>
            </a:pPr>
            <a:endParaRPr lang="en-US" altLang="en-US" sz="1600" b="1" spc="150" dirty="0" smtClean="0">
              <a:solidFill>
                <a:schemeClr val="accent6">
                  <a:lumMod val="75000"/>
                </a:schemeClr>
              </a:solidFill>
              <a:cs typeface="Tahoma" pitchFamily="34" charset="0"/>
            </a:endParaRPr>
          </a:p>
          <a:p>
            <a:pPr marL="342900" lvl="1" indent="0">
              <a:buClr>
                <a:srgbClr val="4F81BD"/>
              </a:buClr>
              <a:buNone/>
            </a:pPr>
            <a:endParaRPr lang="en-US" altLang="en-US" spc="150" dirty="0">
              <a:solidFill>
                <a:srgbClr val="1F497D"/>
              </a:solidFill>
              <a:cs typeface="Tahoma" pitchFamily="34" charset="0"/>
            </a:endParaRPr>
          </a:p>
          <a:p>
            <a:pPr marL="628650" lvl="1" indent="-285750">
              <a:buClr>
                <a:srgbClr val="4F81BD"/>
              </a:buClr>
              <a:buFont typeface="Wingdings" panose="05000000000000000000" pitchFamily="2" charset="2"/>
              <a:buChar char="q"/>
            </a:pPr>
            <a:endParaRPr lang="en-US" altLang="en-US" sz="1800" spc="150" dirty="0">
              <a:solidFill>
                <a:srgbClr val="1F497D"/>
              </a:solidFill>
              <a:cs typeface="Tahoma" pitchFamily="34" charset="0"/>
            </a:endParaRPr>
          </a:p>
          <a:p>
            <a:endParaRPr 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07482" y="152400"/>
            <a:ext cx="1059873" cy="13289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4073778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910329"/>
          </a:xfrm>
        </p:spPr>
        <p:txBody>
          <a:bodyPr>
            <a:normAutofit/>
          </a:bodyPr>
          <a:lstStyle/>
          <a:p>
            <a:r>
              <a:rPr lang="en-US" dirty="0" smtClean="0"/>
              <a:t>All AP teachers will attend training on the new AP Test, best practices for teaching AP courses, and how to effectively use the new resources available in AP Central.</a:t>
            </a:r>
            <a:br>
              <a:rPr lang="en-US" dirty="0" smtClean="0"/>
            </a:br>
            <a:endParaRPr lang="en-US" dirty="0" smtClean="0"/>
          </a:p>
          <a:p>
            <a:r>
              <a:rPr lang="en-US" dirty="0" smtClean="0"/>
              <a:t>Teachers will have opportunities to network with Bergen County colleagues who teach the same AP course.  </a:t>
            </a:r>
            <a:br>
              <a:rPr lang="en-US" dirty="0" smtClean="0"/>
            </a:br>
            <a:endParaRPr lang="en-US" dirty="0" smtClean="0"/>
          </a:p>
          <a:p>
            <a:r>
              <a:rPr lang="en-US" dirty="0"/>
              <a:t>Provide ongoing opportunities throughout the year for teachers and administration to review </a:t>
            </a:r>
            <a:r>
              <a:rPr lang="en-US" dirty="0" smtClean="0"/>
              <a:t>AP test data and trends to strengthen our AP programs.</a:t>
            </a:r>
            <a:br>
              <a:rPr lang="en-US" dirty="0" smtClean="0"/>
            </a:br>
            <a:endParaRPr lang="en-US" dirty="0" smtClean="0"/>
          </a:p>
          <a:p>
            <a:r>
              <a:rPr lang="en-US" dirty="0" smtClean="0"/>
              <a:t>Review survey results from current and former students to assess and strengthen our AP programs.</a:t>
            </a:r>
          </a:p>
          <a:p>
            <a:endParaRPr lang="en-US" dirty="0"/>
          </a:p>
          <a:p>
            <a:endParaRPr lang="en-US" dirty="0" smtClean="0"/>
          </a:p>
          <a:p>
            <a:endParaRPr lang="en-US" dirty="0"/>
          </a:p>
        </p:txBody>
      </p:sp>
      <p:sp>
        <p:nvSpPr>
          <p:cNvPr id="3" name="Slide Number Placeholder 2"/>
          <p:cNvSpPr>
            <a:spLocks noGrp="1"/>
          </p:cNvSpPr>
          <p:nvPr>
            <p:ph type="sldNum" sz="quarter" idx="12"/>
          </p:nvPr>
        </p:nvSpPr>
        <p:spPr/>
        <p:txBody>
          <a:bodyPr/>
          <a:lstStyle/>
          <a:p>
            <a:fld id="{356A72F1-C897-1647-9CE8-BFFB19418015}" type="slidenum">
              <a:rPr lang="en-US" smtClean="0"/>
              <a:pPr/>
              <a:t>36</a:t>
            </a:fld>
            <a:endParaRPr lang="en-US"/>
          </a:p>
        </p:txBody>
      </p:sp>
      <p:sp>
        <p:nvSpPr>
          <p:cNvPr id="4" name="Title 3"/>
          <p:cNvSpPr>
            <a:spLocks noGrp="1"/>
          </p:cNvSpPr>
          <p:nvPr>
            <p:ph type="title"/>
          </p:nvPr>
        </p:nvSpPr>
        <p:spPr/>
        <p:txBody>
          <a:bodyPr/>
          <a:lstStyle/>
          <a:p>
            <a:r>
              <a:rPr lang="en-US" dirty="0" smtClean="0">
                <a:latin typeface="Book Antiqua"/>
                <a:cs typeface="Book Antiqua"/>
              </a:rPr>
              <a:t>Advanced Placement:</a:t>
            </a:r>
            <a:br>
              <a:rPr lang="en-US" dirty="0" smtClean="0">
                <a:latin typeface="Book Antiqua"/>
                <a:cs typeface="Book Antiqua"/>
              </a:rPr>
            </a:br>
            <a:r>
              <a:rPr lang="en-US" dirty="0" smtClean="0">
                <a:latin typeface="Book Antiqua"/>
                <a:cs typeface="Book Antiqua"/>
              </a:rPr>
              <a:t> </a:t>
            </a:r>
            <a:r>
              <a:rPr lang="en-US" dirty="0">
                <a:latin typeface="Book Antiqua"/>
                <a:cs typeface="Book Antiqua"/>
              </a:rPr>
              <a:t>Plan For </a:t>
            </a:r>
            <a:r>
              <a:rPr lang="en-US" dirty="0" smtClean="0">
                <a:latin typeface="Book Antiqua"/>
                <a:cs typeface="Book Antiqua"/>
              </a:rPr>
              <a:t>2019-20</a:t>
            </a:r>
            <a:endParaRPr lang="en-US" dirty="0">
              <a:latin typeface="Book Antiqua"/>
              <a:cs typeface="Book Antiqua"/>
            </a:endParaRPr>
          </a:p>
        </p:txBody>
      </p:sp>
    </p:spTree>
    <p:extLst>
      <p:ext uri="{BB962C8B-B14F-4D97-AF65-F5344CB8AC3E}">
        <p14:creationId xmlns:p14="http://schemas.microsoft.com/office/powerpoint/2010/main" val="170105960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pPr algn="ctr"/>
            <a:r>
              <a:rPr lang="en-US" dirty="0" smtClean="0">
                <a:latin typeface="Book Antiqua" panose="02040602050305030304" pitchFamily="18" charset="0"/>
              </a:rPr>
              <a:t>Any Questions?</a:t>
            </a:r>
            <a:endParaRPr lang="en-US" dirty="0">
              <a:latin typeface="Book Antiqua" panose="02040602050305030304" pitchFamily="18" charset="0"/>
            </a:endParaRPr>
          </a:p>
        </p:txBody>
      </p:sp>
      <p:pic>
        <p:nvPicPr>
          <p:cNvPr id="4" name="Picture 3"/>
          <p:cNvPicPr>
            <a:picLocks noChangeAspect="1"/>
          </p:cNvPicPr>
          <p:nvPr/>
        </p:nvPicPr>
        <p:blipFill>
          <a:blip r:embed="rId3"/>
          <a:stretch>
            <a:fillRect/>
          </a:stretch>
        </p:blipFill>
        <p:spPr>
          <a:xfrm>
            <a:off x="7104639" y="1930736"/>
            <a:ext cx="1777069" cy="2073247"/>
          </a:xfrm>
          <a:prstGeom prst="rect">
            <a:avLst/>
          </a:prstGeom>
          <a:solidFill>
            <a:schemeClr val="tx2"/>
          </a:solidFill>
        </p:spPr>
      </p:pic>
    </p:spTree>
    <p:extLst>
      <p:ext uri="{BB962C8B-B14F-4D97-AF65-F5344CB8AC3E}">
        <p14:creationId xmlns:p14="http://schemas.microsoft.com/office/powerpoint/2010/main" val="36736312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itle 3"/>
          <p:cNvSpPr>
            <a:spLocks noGrp="1"/>
          </p:cNvSpPr>
          <p:nvPr>
            <p:ph type="title"/>
          </p:nvPr>
        </p:nvSpPr>
        <p:spPr/>
        <p:txBody>
          <a:bodyPr/>
          <a:lstStyle/>
          <a:p>
            <a:r>
              <a:rPr lang="en-US" sz="2000" cap="none" dirty="0"/>
              <a:t>Comparison of </a:t>
            </a:r>
            <a:r>
              <a:rPr lang="en-US" sz="2000" cap="none" dirty="0" smtClean="0">
                <a:solidFill>
                  <a:schemeClr val="tx2">
                    <a:lumMod val="20000"/>
                    <a:lumOff val="80000"/>
                  </a:schemeClr>
                </a:solidFill>
              </a:rPr>
              <a:t>Waldwick’s</a:t>
            </a:r>
            <a:r>
              <a:rPr lang="en-US" sz="2000" cap="none" dirty="0" smtClean="0">
                <a:solidFill>
                  <a:srgbClr val="FFFF00"/>
                </a:solidFill>
              </a:rPr>
              <a:t> </a:t>
            </a:r>
            <a:r>
              <a:rPr lang="en-US" sz="2000" cap="none" dirty="0"/>
              <a:t>Spring 2017, </a:t>
            </a:r>
            <a:br>
              <a:rPr lang="en-US" sz="2000" cap="none" dirty="0"/>
            </a:br>
            <a:r>
              <a:rPr lang="en-US" sz="2000" cap="none" dirty="0"/>
              <a:t>Spring 2018 &amp; Spring 2019 NJSLA Administrations</a:t>
            </a:r>
            <a:br>
              <a:rPr lang="en-US" sz="2000" cap="none" dirty="0"/>
            </a:br>
            <a:r>
              <a:rPr lang="en-US" sz="2000" b="1" cap="none" dirty="0"/>
              <a:t>English Language Arts - Percentages</a:t>
            </a:r>
          </a:p>
        </p:txBody>
      </p:sp>
      <p:graphicFrame>
        <p:nvGraphicFramePr>
          <p:cNvPr id="34" name="Table 33"/>
          <p:cNvGraphicFramePr>
            <a:graphicFrameLocks noGrp="1"/>
          </p:cNvGraphicFramePr>
          <p:nvPr>
            <p:extLst>
              <p:ext uri="{D42A27DB-BD31-4B8C-83A1-F6EECF244321}">
                <p14:modId xmlns:p14="http://schemas.microsoft.com/office/powerpoint/2010/main" val="766518550"/>
              </p:ext>
            </p:extLst>
          </p:nvPr>
        </p:nvGraphicFramePr>
        <p:xfrm>
          <a:off x="132590" y="1599329"/>
          <a:ext cx="8810690" cy="4499545"/>
        </p:xfrm>
        <a:graphic>
          <a:graphicData uri="http://schemas.openxmlformats.org/drawingml/2006/table">
            <a:tbl>
              <a:tblPr firstRow="1" firstCol="1" bandRow="1">
                <a:tableStyleId>{5C22544A-7EE6-4342-B048-85BDC9FD1C3A}</a:tableStyleId>
              </a:tblPr>
              <a:tblGrid>
                <a:gridCol w="422635">
                  <a:extLst>
                    <a:ext uri="{9D8B030D-6E8A-4147-A177-3AD203B41FA5}">
                      <a16:colId xmlns="" xmlns:a16="http://schemas.microsoft.com/office/drawing/2014/main" val="20000"/>
                    </a:ext>
                  </a:extLst>
                </a:gridCol>
                <a:gridCol w="493415">
                  <a:extLst>
                    <a:ext uri="{9D8B030D-6E8A-4147-A177-3AD203B41FA5}">
                      <a16:colId xmlns="" xmlns:a16="http://schemas.microsoft.com/office/drawing/2014/main" val="20001"/>
                    </a:ext>
                  </a:extLst>
                </a:gridCol>
                <a:gridCol w="493415">
                  <a:extLst>
                    <a:ext uri="{9D8B030D-6E8A-4147-A177-3AD203B41FA5}">
                      <a16:colId xmlns="" xmlns:a16="http://schemas.microsoft.com/office/drawing/2014/main" val="20002"/>
                    </a:ext>
                  </a:extLst>
                </a:gridCol>
                <a:gridCol w="493415">
                  <a:extLst>
                    <a:ext uri="{9D8B030D-6E8A-4147-A177-3AD203B41FA5}">
                      <a16:colId xmlns="" xmlns:a16="http://schemas.microsoft.com/office/drawing/2014/main" val="20003"/>
                    </a:ext>
                  </a:extLst>
                </a:gridCol>
                <a:gridCol w="493415">
                  <a:extLst>
                    <a:ext uri="{9D8B030D-6E8A-4147-A177-3AD203B41FA5}">
                      <a16:colId xmlns="" xmlns:a16="http://schemas.microsoft.com/office/drawing/2014/main" val="20004"/>
                    </a:ext>
                  </a:extLst>
                </a:gridCol>
                <a:gridCol w="493415">
                  <a:extLst>
                    <a:ext uri="{9D8B030D-6E8A-4147-A177-3AD203B41FA5}">
                      <a16:colId xmlns="" xmlns:a16="http://schemas.microsoft.com/office/drawing/2014/main" val="20005"/>
                    </a:ext>
                  </a:extLst>
                </a:gridCol>
                <a:gridCol w="493415">
                  <a:extLst>
                    <a:ext uri="{9D8B030D-6E8A-4147-A177-3AD203B41FA5}">
                      <a16:colId xmlns="" xmlns:a16="http://schemas.microsoft.com/office/drawing/2014/main" val="20006"/>
                    </a:ext>
                  </a:extLst>
                </a:gridCol>
                <a:gridCol w="493415">
                  <a:extLst>
                    <a:ext uri="{9D8B030D-6E8A-4147-A177-3AD203B41FA5}">
                      <a16:colId xmlns="" xmlns:a16="http://schemas.microsoft.com/office/drawing/2014/main" val="20007"/>
                    </a:ext>
                  </a:extLst>
                </a:gridCol>
                <a:gridCol w="493415">
                  <a:extLst>
                    <a:ext uri="{9D8B030D-6E8A-4147-A177-3AD203B41FA5}">
                      <a16:colId xmlns="" xmlns:a16="http://schemas.microsoft.com/office/drawing/2014/main" val="20008"/>
                    </a:ext>
                  </a:extLst>
                </a:gridCol>
                <a:gridCol w="493415">
                  <a:extLst>
                    <a:ext uri="{9D8B030D-6E8A-4147-A177-3AD203B41FA5}">
                      <a16:colId xmlns="" xmlns:a16="http://schemas.microsoft.com/office/drawing/2014/main" val="20009"/>
                    </a:ext>
                  </a:extLst>
                </a:gridCol>
                <a:gridCol w="493415">
                  <a:extLst>
                    <a:ext uri="{9D8B030D-6E8A-4147-A177-3AD203B41FA5}">
                      <a16:colId xmlns="" xmlns:a16="http://schemas.microsoft.com/office/drawing/2014/main" val="20010"/>
                    </a:ext>
                  </a:extLst>
                </a:gridCol>
                <a:gridCol w="493415">
                  <a:extLst>
                    <a:ext uri="{9D8B030D-6E8A-4147-A177-3AD203B41FA5}">
                      <a16:colId xmlns="" xmlns:a16="http://schemas.microsoft.com/office/drawing/2014/main" val="20011"/>
                    </a:ext>
                  </a:extLst>
                </a:gridCol>
                <a:gridCol w="493415">
                  <a:extLst>
                    <a:ext uri="{9D8B030D-6E8A-4147-A177-3AD203B41FA5}">
                      <a16:colId xmlns="" xmlns:a16="http://schemas.microsoft.com/office/drawing/2014/main" val="20012"/>
                    </a:ext>
                  </a:extLst>
                </a:gridCol>
                <a:gridCol w="493415">
                  <a:extLst>
                    <a:ext uri="{9D8B030D-6E8A-4147-A177-3AD203B41FA5}">
                      <a16:colId xmlns="" xmlns:a16="http://schemas.microsoft.com/office/drawing/2014/main" val="20013"/>
                    </a:ext>
                  </a:extLst>
                </a:gridCol>
                <a:gridCol w="493415">
                  <a:extLst>
                    <a:ext uri="{9D8B030D-6E8A-4147-A177-3AD203B41FA5}">
                      <a16:colId xmlns="" xmlns:a16="http://schemas.microsoft.com/office/drawing/2014/main" val="20014"/>
                    </a:ext>
                  </a:extLst>
                </a:gridCol>
                <a:gridCol w="493415">
                  <a:extLst>
                    <a:ext uri="{9D8B030D-6E8A-4147-A177-3AD203B41FA5}">
                      <a16:colId xmlns="" xmlns:a16="http://schemas.microsoft.com/office/drawing/2014/main" val="20015"/>
                    </a:ext>
                  </a:extLst>
                </a:gridCol>
                <a:gridCol w="493415">
                  <a:extLst>
                    <a:ext uri="{9D8B030D-6E8A-4147-A177-3AD203B41FA5}">
                      <a16:colId xmlns="" xmlns:a16="http://schemas.microsoft.com/office/drawing/2014/main" val="2364039972"/>
                    </a:ext>
                  </a:extLst>
                </a:gridCol>
                <a:gridCol w="493415">
                  <a:extLst>
                    <a:ext uri="{9D8B030D-6E8A-4147-A177-3AD203B41FA5}">
                      <a16:colId xmlns="" xmlns:a16="http://schemas.microsoft.com/office/drawing/2014/main" val="2873119647"/>
                    </a:ext>
                  </a:extLst>
                </a:gridCol>
              </a:tblGrid>
              <a:tr h="825925">
                <a:tc>
                  <a:txBody>
                    <a:bodyPr/>
                    <a:lstStyle/>
                    <a:p>
                      <a:pPr marL="0" marR="0" algn="ctr">
                        <a:lnSpc>
                          <a:spcPct val="106000"/>
                        </a:lnSpc>
                        <a:spcBef>
                          <a:spcPts val="0"/>
                        </a:spcBef>
                        <a:spcAft>
                          <a:spcPts val="800"/>
                        </a:spcAft>
                      </a:pPr>
                      <a:r>
                        <a:rPr lang="en-US" sz="1000" dirty="0">
                          <a:effectLst/>
                        </a:rPr>
                        <a:t>Grade</a:t>
                      </a:r>
                      <a:endParaRPr lang="en-US" sz="10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0000"/>
                        </a:lnSpc>
                        <a:spcBef>
                          <a:spcPts val="0"/>
                        </a:spcBef>
                        <a:spcAft>
                          <a:spcPts val="0"/>
                        </a:spcAft>
                      </a:pPr>
                      <a:r>
                        <a:rPr lang="en-US" sz="1000" kern="1200" dirty="0">
                          <a:effectLst/>
                        </a:rPr>
                        <a:t>Level 1 2017</a:t>
                      </a:r>
                      <a:endParaRPr lang="en-US" sz="10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0000"/>
                        </a:lnSpc>
                        <a:spcBef>
                          <a:spcPts val="0"/>
                        </a:spcBef>
                        <a:spcAft>
                          <a:spcPts val="0"/>
                        </a:spcAft>
                      </a:pPr>
                      <a:r>
                        <a:rPr lang="en-US" sz="1000" kern="1200" dirty="0">
                          <a:effectLst/>
                        </a:rPr>
                        <a:t>Level 1 2018</a:t>
                      </a:r>
                      <a:endParaRPr lang="en-US" sz="10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0000"/>
                        </a:lnSpc>
                        <a:spcBef>
                          <a:spcPts val="0"/>
                        </a:spcBef>
                        <a:spcAft>
                          <a:spcPts val="0"/>
                        </a:spcAft>
                      </a:pPr>
                      <a:r>
                        <a:rPr lang="en-US" sz="1000" kern="1200" dirty="0">
                          <a:effectLst/>
                        </a:rPr>
                        <a:t>Level 1 2019 </a:t>
                      </a:r>
                      <a:endParaRPr lang="en-US" sz="1000" b="1" dirty="0">
                        <a:effectLst/>
                        <a:latin typeface="+mj-lt"/>
                        <a:ea typeface="Calibri" panose="020F0502020204030204" pitchFamily="34" charset="0"/>
                        <a:cs typeface="Times New Roman" panose="02020603050405020304" pitchFamily="18" charset="0"/>
                      </a:endParaRPr>
                    </a:p>
                  </a:txBody>
                  <a:tcPr marL="7321" marR="7321" marT="7321" marB="0" anchor="ctr">
                    <a:solidFill>
                      <a:schemeClr val="tx2"/>
                    </a:solidFill>
                  </a:tcPr>
                </a:tc>
                <a:tc>
                  <a:txBody>
                    <a:bodyPr/>
                    <a:lstStyle/>
                    <a:p>
                      <a:pPr marL="0" marR="0" algn="ctr">
                        <a:lnSpc>
                          <a:spcPct val="100000"/>
                        </a:lnSpc>
                        <a:spcBef>
                          <a:spcPts val="0"/>
                        </a:spcBef>
                        <a:spcAft>
                          <a:spcPts val="0"/>
                        </a:spcAft>
                      </a:pPr>
                      <a:r>
                        <a:rPr lang="en-US" sz="1000" kern="1200" dirty="0">
                          <a:effectLst/>
                        </a:rPr>
                        <a:t>Level 2 2017</a:t>
                      </a:r>
                      <a:endParaRPr lang="en-US" sz="10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0000"/>
                        </a:lnSpc>
                        <a:spcBef>
                          <a:spcPts val="0"/>
                        </a:spcBef>
                        <a:spcAft>
                          <a:spcPts val="0"/>
                        </a:spcAft>
                      </a:pPr>
                      <a:r>
                        <a:rPr lang="en-US" sz="1000" kern="1200" dirty="0">
                          <a:effectLst/>
                        </a:rPr>
                        <a:t>Level 2 2018</a:t>
                      </a:r>
                      <a:endParaRPr lang="en-US" sz="10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0000"/>
                        </a:lnSpc>
                        <a:spcBef>
                          <a:spcPts val="0"/>
                        </a:spcBef>
                        <a:spcAft>
                          <a:spcPts val="0"/>
                        </a:spcAft>
                      </a:pPr>
                      <a:r>
                        <a:rPr lang="en-US" sz="1000" kern="1200" dirty="0">
                          <a:effectLst/>
                        </a:rPr>
                        <a:t>Level 2 2019 </a:t>
                      </a:r>
                      <a:endParaRPr lang="en-US" sz="1000" b="1" dirty="0">
                        <a:effectLst/>
                        <a:latin typeface="+mj-lt"/>
                        <a:ea typeface="Calibri" panose="020F0502020204030204" pitchFamily="34" charset="0"/>
                        <a:cs typeface="Times New Roman" panose="02020603050405020304" pitchFamily="18" charset="0"/>
                      </a:endParaRPr>
                    </a:p>
                  </a:txBody>
                  <a:tcPr marL="7321" marR="7321" marT="7321" marB="0" anchor="ctr">
                    <a:solidFill>
                      <a:schemeClr val="tx2"/>
                    </a:solidFill>
                  </a:tcPr>
                </a:tc>
                <a:tc>
                  <a:txBody>
                    <a:bodyPr/>
                    <a:lstStyle/>
                    <a:p>
                      <a:pPr marL="0" marR="0" algn="ctr">
                        <a:lnSpc>
                          <a:spcPct val="100000"/>
                        </a:lnSpc>
                        <a:spcBef>
                          <a:spcPts val="0"/>
                        </a:spcBef>
                        <a:spcAft>
                          <a:spcPts val="0"/>
                        </a:spcAft>
                      </a:pPr>
                      <a:r>
                        <a:rPr lang="en-US" sz="1000" kern="1200" dirty="0">
                          <a:effectLst/>
                        </a:rPr>
                        <a:t>Level 3 2017</a:t>
                      </a:r>
                      <a:endParaRPr lang="en-US" sz="10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0000"/>
                        </a:lnSpc>
                        <a:spcBef>
                          <a:spcPts val="0"/>
                        </a:spcBef>
                        <a:spcAft>
                          <a:spcPts val="0"/>
                        </a:spcAft>
                      </a:pPr>
                      <a:r>
                        <a:rPr lang="en-US" sz="1000" kern="1200" dirty="0">
                          <a:effectLst/>
                        </a:rPr>
                        <a:t>Level 3 2018</a:t>
                      </a:r>
                      <a:endParaRPr lang="en-US" sz="10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0000"/>
                        </a:lnSpc>
                        <a:spcBef>
                          <a:spcPts val="0"/>
                        </a:spcBef>
                        <a:spcAft>
                          <a:spcPts val="0"/>
                        </a:spcAft>
                      </a:pPr>
                      <a:r>
                        <a:rPr lang="en-US" sz="1000" kern="1200" dirty="0">
                          <a:effectLst/>
                        </a:rPr>
                        <a:t>Level 3 2019 </a:t>
                      </a:r>
                      <a:endParaRPr lang="en-US" sz="1000" b="1" dirty="0">
                        <a:effectLst/>
                        <a:latin typeface="+mj-lt"/>
                        <a:ea typeface="Calibri" panose="020F0502020204030204" pitchFamily="34" charset="0"/>
                        <a:cs typeface="Times New Roman" panose="02020603050405020304" pitchFamily="18" charset="0"/>
                      </a:endParaRPr>
                    </a:p>
                  </a:txBody>
                  <a:tcPr marL="7321" marR="7321" marT="7321" marB="0" anchor="ctr">
                    <a:solidFill>
                      <a:schemeClr val="tx2"/>
                    </a:solidFill>
                  </a:tcPr>
                </a:tc>
                <a:tc>
                  <a:txBody>
                    <a:bodyPr/>
                    <a:lstStyle/>
                    <a:p>
                      <a:pPr marL="0" marR="0" algn="ctr">
                        <a:lnSpc>
                          <a:spcPct val="100000"/>
                        </a:lnSpc>
                        <a:spcBef>
                          <a:spcPts val="0"/>
                        </a:spcBef>
                        <a:spcAft>
                          <a:spcPts val="0"/>
                        </a:spcAft>
                      </a:pPr>
                      <a:r>
                        <a:rPr lang="en-US" sz="1000" kern="1200" dirty="0">
                          <a:effectLst/>
                        </a:rPr>
                        <a:t>Level 4 2017</a:t>
                      </a:r>
                      <a:endParaRPr lang="en-US" sz="10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0000"/>
                        </a:lnSpc>
                        <a:spcBef>
                          <a:spcPts val="0"/>
                        </a:spcBef>
                        <a:spcAft>
                          <a:spcPts val="0"/>
                        </a:spcAft>
                      </a:pPr>
                      <a:r>
                        <a:rPr lang="en-US" sz="1000" kern="1200" dirty="0">
                          <a:effectLst/>
                        </a:rPr>
                        <a:t>Level 4 2018</a:t>
                      </a:r>
                      <a:endParaRPr lang="en-US" sz="10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0000"/>
                        </a:lnSpc>
                        <a:spcBef>
                          <a:spcPts val="0"/>
                        </a:spcBef>
                        <a:spcAft>
                          <a:spcPts val="0"/>
                        </a:spcAft>
                      </a:pPr>
                      <a:r>
                        <a:rPr lang="en-US" sz="1000" kern="1200" dirty="0">
                          <a:effectLst/>
                        </a:rPr>
                        <a:t>Level 4 2019 </a:t>
                      </a:r>
                      <a:endParaRPr lang="en-US" sz="1000" b="1" dirty="0">
                        <a:effectLst/>
                        <a:latin typeface="+mj-lt"/>
                        <a:ea typeface="Calibri" panose="020F0502020204030204" pitchFamily="34" charset="0"/>
                        <a:cs typeface="Times New Roman" panose="02020603050405020304" pitchFamily="18" charset="0"/>
                      </a:endParaRPr>
                    </a:p>
                  </a:txBody>
                  <a:tcPr marL="7321" marR="7321" marT="7321" marB="0" anchor="ctr">
                    <a:solidFill>
                      <a:schemeClr val="tx2"/>
                    </a:solidFill>
                  </a:tcPr>
                </a:tc>
                <a:tc>
                  <a:txBody>
                    <a:bodyPr/>
                    <a:lstStyle/>
                    <a:p>
                      <a:pPr marL="0" marR="0" algn="ctr">
                        <a:lnSpc>
                          <a:spcPct val="100000"/>
                        </a:lnSpc>
                        <a:spcBef>
                          <a:spcPts val="0"/>
                        </a:spcBef>
                        <a:spcAft>
                          <a:spcPts val="0"/>
                        </a:spcAft>
                      </a:pPr>
                      <a:r>
                        <a:rPr lang="en-US" sz="1000" kern="1200" dirty="0">
                          <a:effectLst/>
                        </a:rPr>
                        <a:t>Level 5 2017</a:t>
                      </a:r>
                      <a:endParaRPr lang="en-US" sz="10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0000"/>
                        </a:lnSpc>
                        <a:spcBef>
                          <a:spcPts val="0"/>
                        </a:spcBef>
                        <a:spcAft>
                          <a:spcPts val="0"/>
                        </a:spcAft>
                      </a:pPr>
                      <a:r>
                        <a:rPr lang="en-US" sz="1000" kern="1200" dirty="0">
                          <a:effectLst/>
                        </a:rPr>
                        <a:t>Level 5 2018</a:t>
                      </a:r>
                      <a:endParaRPr lang="en-US" sz="10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0000"/>
                        </a:lnSpc>
                        <a:spcBef>
                          <a:spcPts val="0"/>
                        </a:spcBef>
                        <a:spcAft>
                          <a:spcPts val="0"/>
                        </a:spcAft>
                      </a:pPr>
                      <a:r>
                        <a:rPr lang="en-US" sz="1000" kern="1200" dirty="0">
                          <a:effectLst/>
                        </a:rPr>
                        <a:t>Level 5 2019 </a:t>
                      </a:r>
                      <a:endParaRPr lang="en-US" sz="1000" b="1" dirty="0">
                        <a:effectLst/>
                        <a:latin typeface="+mj-lt"/>
                        <a:ea typeface="Calibri" panose="020F0502020204030204" pitchFamily="34" charset="0"/>
                        <a:cs typeface="Times New Roman" panose="02020603050405020304" pitchFamily="18" charset="0"/>
                      </a:endParaRPr>
                    </a:p>
                  </a:txBody>
                  <a:tcPr marL="7321" marR="7321" marT="7321" marB="0" anchor="ct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effectLst/>
                        </a:rPr>
                        <a:t>Change in Level 1 and 2 2017 to 2019</a:t>
                      </a:r>
                      <a:endParaRPr lang="en-US" sz="1000" dirty="0">
                        <a:effectLst/>
                        <a:latin typeface="+mj-lt"/>
                        <a:ea typeface="Calibri" panose="020F0502020204030204" pitchFamily="34" charset="0"/>
                        <a:cs typeface="Times New Roman" panose="02020603050405020304" pitchFamily="18" charset="0"/>
                      </a:endParaRPr>
                    </a:p>
                  </a:txBody>
                  <a:tcPr marL="7321" marR="7321" marT="7321" marB="0" anchor="ct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effectLst/>
                        </a:rPr>
                        <a:t>Change in Level 4 and 5 2017 to 2019**</a:t>
                      </a:r>
                      <a:endParaRPr lang="en-US" sz="1000" dirty="0">
                        <a:effectLst/>
                        <a:latin typeface="+mj-lt"/>
                        <a:ea typeface="Calibri" panose="020F0502020204030204" pitchFamily="34" charset="0"/>
                        <a:cs typeface="Times New Roman" panose="02020603050405020304" pitchFamily="18" charset="0"/>
                      </a:endParaRPr>
                    </a:p>
                  </a:txBody>
                  <a:tcPr marL="7321" marR="7321" marT="7321" marB="0" anchor="ctr">
                    <a:solidFill>
                      <a:schemeClr val="tx2"/>
                    </a:solidFill>
                  </a:tcPr>
                </a:tc>
                <a:extLst>
                  <a:ext uri="{0D108BD9-81ED-4DB2-BD59-A6C34878D82A}">
                    <a16:rowId xmlns="" xmlns:a16="http://schemas.microsoft.com/office/drawing/2014/main" val="10001"/>
                  </a:ext>
                </a:extLst>
              </a:tr>
              <a:tr h="461453">
                <a:tc>
                  <a:txBody>
                    <a:bodyPr/>
                    <a:lstStyle/>
                    <a:p>
                      <a:pPr marL="0" marR="0" algn="ctr">
                        <a:lnSpc>
                          <a:spcPct val="106000"/>
                        </a:lnSpc>
                        <a:spcBef>
                          <a:spcPts val="0"/>
                        </a:spcBef>
                        <a:spcAft>
                          <a:spcPts val="800"/>
                        </a:spcAft>
                      </a:pPr>
                      <a:r>
                        <a:rPr lang="en-US" sz="1000" kern="1200" dirty="0">
                          <a:effectLst/>
                        </a:rPr>
                        <a:t>3</a:t>
                      </a:r>
                      <a:endParaRPr lang="en-US" sz="10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3.3%</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2.3%</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Times New Roman" panose="02020603050405020304" pitchFamily="18" charset="0"/>
                        </a:rPr>
                        <a:t>3.3%</a:t>
                      </a:r>
                      <a:endParaRPr lang="en-US" sz="1050" b="1"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10%</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10.1%</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Times New Roman" panose="02020603050405020304" pitchFamily="18" charset="0"/>
                        </a:rPr>
                        <a:t>4.1%</a:t>
                      </a:r>
                      <a:endParaRPr lang="en-US" sz="1050" b="1"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24%</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15.5%</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Times New Roman" panose="02020603050405020304" pitchFamily="18" charset="0"/>
                        </a:rPr>
                        <a:t>14.9%</a:t>
                      </a:r>
                      <a:endParaRPr lang="en-US" sz="1050" b="1"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52%</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51.2%</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Times New Roman" panose="02020603050405020304" pitchFamily="18" charset="0"/>
                        </a:rPr>
                        <a:t>62.8%</a:t>
                      </a:r>
                      <a:endParaRPr lang="en-US" sz="1050" b="1"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10.8%</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20.9%</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Times New Roman" panose="02020603050405020304" pitchFamily="18" charset="0"/>
                        </a:rPr>
                        <a:t>14.9%</a:t>
                      </a:r>
                      <a:endParaRPr lang="en-US" sz="1050" b="1"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Calibri" panose="020F0502020204030204" pitchFamily="34" charset="0"/>
                        </a:rPr>
                        <a:t>-5.9%</a:t>
                      </a:r>
                      <a:endParaRPr lang="en-US" sz="1050" b="0"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+14.9%</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extLst>
                  <a:ext uri="{0D108BD9-81ED-4DB2-BD59-A6C34878D82A}">
                    <a16:rowId xmlns="" xmlns:a16="http://schemas.microsoft.com/office/drawing/2014/main" val="10002"/>
                  </a:ext>
                </a:extLst>
              </a:tr>
              <a:tr h="462211">
                <a:tc>
                  <a:txBody>
                    <a:bodyPr/>
                    <a:lstStyle/>
                    <a:p>
                      <a:pPr marL="0" marR="0" algn="ctr">
                        <a:lnSpc>
                          <a:spcPct val="106000"/>
                        </a:lnSpc>
                        <a:spcBef>
                          <a:spcPts val="0"/>
                        </a:spcBef>
                        <a:spcAft>
                          <a:spcPts val="800"/>
                        </a:spcAft>
                      </a:pPr>
                      <a:r>
                        <a:rPr lang="en-US" sz="1000" kern="1200" dirty="0">
                          <a:effectLst/>
                        </a:rPr>
                        <a:t>4</a:t>
                      </a:r>
                      <a:endParaRPr lang="en-US" sz="10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.8%</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3.3%</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Times New Roman" panose="02020603050405020304" pitchFamily="18" charset="0"/>
                        </a:rPr>
                        <a:t>4.7%</a:t>
                      </a:r>
                      <a:endParaRPr lang="en-US" sz="1050" b="1"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6.6%</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6.6%</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Times New Roman" panose="02020603050405020304" pitchFamily="18" charset="0"/>
                        </a:rPr>
                        <a:t>8.5%</a:t>
                      </a:r>
                      <a:endParaRPr lang="en-US" sz="1050" b="1"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11%</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17.2%</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Times New Roman" panose="02020603050405020304" pitchFamily="18" charset="0"/>
                        </a:rPr>
                        <a:t>11.6%</a:t>
                      </a:r>
                      <a:endParaRPr lang="en-US" sz="1050" b="1"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55.7%</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45.9%</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Times New Roman" panose="02020603050405020304" pitchFamily="18" charset="0"/>
                        </a:rPr>
                        <a:t>49.6%</a:t>
                      </a:r>
                      <a:endParaRPr lang="en-US" sz="1050" b="1"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26.2%</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27%</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Times New Roman" panose="02020603050405020304" pitchFamily="18" charset="0"/>
                        </a:rPr>
                        <a:t>25.6%</a:t>
                      </a:r>
                      <a:endParaRPr lang="en-US" sz="1050" b="1"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Calibri" panose="020F0502020204030204" pitchFamily="34" charset="0"/>
                        </a:rPr>
                        <a:t>+5.8%</a:t>
                      </a:r>
                      <a:endParaRPr lang="en-US" sz="1050" b="0"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-6.7%</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extLst>
                  <a:ext uri="{0D108BD9-81ED-4DB2-BD59-A6C34878D82A}">
                    <a16:rowId xmlns="" xmlns:a16="http://schemas.microsoft.com/office/drawing/2014/main" val="10003"/>
                  </a:ext>
                </a:extLst>
              </a:tr>
              <a:tr h="453976">
                <a:tc>
                  <a:txBody>
                    <a:bodyPr/>
                    <a:lstStyle/>
                    <a:p>
                      <a:pPr marL="0" marR="0" algn="ctr">
                        <a:lnSpc>
                          <a:spcPct val="106000"/>
                        </a:lnSpc>
                        <a:spcBef>
                          <a:spcPts val="0"/>
                        </a:spcBef>
                        <a:spcAft>
                          <a:spcPts val="800"/>
                        </a:spcAft>
                      </a:pPr>
                      <a:r>
                        <a:rPr lang="en-US" sz="1000" kern="1200" dirty="0">
                          <a:effectLst/>
                        </a:rPr>
                        <a:t>5</a:t>
                      </a:r>
                      <a:endParaRPr lang="en-US" sz="10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2.6%</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4%</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Times New Roman" panose="02020603050405020304" pitchFamily="18" charset="0"/>
                        </a:rPr>
                        <a:t>5%</a:t>
                      </a:r>
                      <a:endParaRPr lang="en-US" sz="1050" b="1"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11%</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4.8%</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Times New Roman" panose="02020603050405020304" pitchFamily="18" charset="0"/>
                        </a:rPr>
                        <a:t>9.9%</a:t>
                      </a:r>
                      <a:endParaRPr lang="en-US" sz="1050" b="1"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19%</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16%</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Times New Roman" panose="02020603050405020304" pitchFamily="18" charset="0"/>
                        </a:rPr>
                        <a:t>21.5%</a:t>
                      </a:r>
                      <a:endParaRPr lang="en-US" sz="1050" b="1"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55.7%</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59.2%</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Times New Roman" panose="02020603050405020304" pitchFamily="18" charset="0"/>
                        </a:rPr>
                        <a:t>47.9%</a:t>
                      </a:r>
                      <a:endParaRPr lang="en-US" sz="1050" b="1"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11.3%</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16%</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Times New Roman" panose="02020603050405020304" pitchFamily="18" charset="0"/>
                        </a:rPr>
                        <a:t>15.7%</a:t>
                      </a:r>
                      <a:endParaRPr lang="en-US" sz="1050" b="1"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Calibri" panose="020F0502020204030204" pitchFamily="34" charset="0"/>
                        </a:rPr>
                        <a:t>+1.3%</a:t>
                      </a:r>
                      <a:endParaRPr lang="en-US" sz="1050" b="0"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-3.4%</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extLst>
                  <a:ext uri="{0D108BD9-81ED-4DB2-BD59-A6C34878D82A}">
                    <a16:rowId xmlns="" xmlns:a16="http://schemas.microsoft.com/office/drawing/2014/main" val="10004"/>
                  </a:ext>
                </a:extLst>
              </a:tr>
              <a:tr h="462211">
                <a:tc>
                  <a:txBody>
                    <a:bodyPr/>
                    <a:lstStyle/>
                    <a:p>
                      <a:pPr marL="0" marR="0" algn="ctr">
                        <a:lnSpc>
                          <a:spcPct val="106000"/>
                        </a:lnSpc>
                        <a:spcBef>
                          <a:spcPts val="0"/>
                        </a:spcBef>
                        <a:spcAft>
                          <a:spcPts val="800"/>
                        </a:spcAft>
                      </a:pPr>
                      <a:r>
                        <a:rPr lang="en-US" sz="1000" kern="1200" dirty="0">
                          <a:effectLst/>
                        </a:rPr>
                        <a:t>6</a:t>
                      </a:r>
                      <a:endParaRPr lang="en-US" sz="10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3.6%</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1.7%</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Times New Roman" panose="02020603050405020304" pitchFamily="18" charset="0"/>
                        </a:rPr>
                        <a:t>0.8%</a:t>
                      </a:r>
                      <a:endParaRPr lang="en-US" sz="1050" b="1"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11%</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8.5%</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Times New Roman" panose="02020603050405020304" pitchFamily="18" charset="0"/>
                        </a:rPr>
                        <a:t>5.7%</a:t>
                      </a:r>
                      <a:endParaRPr lang="en-US" sz="1050" b="1"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24%</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34.7%</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Times New Roman" panose="02020603050405020304" pitchFamily="18" charset="0"/>
                        </a:rPr>
                        <a:t>16.4%</a:t>
                      </a:r>
                      <a:endParaRPr lang="en-US" sz="1050" b="1"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51.4%</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43.2%</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Times New Roman" panose="02020603050405020304" pitchFamily="18" charset="0"/>
                        </a:rPr>
                        <a:t>52.5%</a:t>
                      </a:r>
                      <a:endParaRPr lang="en-US" sz="1050" b="1"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10%</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11.9%</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Times New Roman" panose="02020603050405020304" pitchFamily="18" charset="0"/>
                        </a:rPr>
                        <a:t>24.6%</a:t>
                      </a:r>
                      <a:endParaRPr lang="en-US" sz="1050" b="1"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Calibri" panose="020F0502020204030204" pitchFamily="34" charset="0"/>
                        </a:rPr>
                        <a:t>-8.1%</a:t>
                      </a:r>
                      <a:endParaRPr lang="en-US" sz="1050" b="0"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+15.7%</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extLst>
                  <a:ext uri="{0D108BD9-81ED-4DB2-BD59-A6C34878D82A}">
                    <a16:rowId xmlns="" xmlns:a16="http://schemas.microsoft.com/office/drawing/2014/main" val="10005"/>
                  </a:ext>
                </a:extLst>
              </a:tr>
              <a:tr h="462211">
                <a:tc>
                  <a:txBody>
                    <a:bodyPr/>
                    <a:lstStyle/>
                    <a:p>
                      <a:pPr marL="0" marR="0" algn="ctr">
                        <a:lnSpc>
                          <a:spcPct val="106000"/>
                        </a:lnSpc>
                        <a:spcBef>
                          <a:spcPts val="0"/>
                        </a:spcBef>
                        <a:spcAft>
                          <a:spcPts val="800"/>
                        </a:spcAft>
                      </a:pPr>
                      <a:r>
                        <a:rPr lang="en-US" sz="1000" kern="1200" dirty="0">
                          <a:effectLst/>
                        </a:rPr>
                        <a:t>7</a:t>
                      </a:r>
                      <a:endParaRPr lang="en-US" sz="10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1.7%</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6.3%</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Times New Roman" panose="02020603050405020304" pitchFamily="18" charset="0"/>
                        </a:rPr>
                        <a:t>4.2%</a:t>
                      </a:r>
                      <a:endParaRPr lang="en-US" sz="1050" b="1"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2.5%</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11.7%</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Times New Roman" panose="02020603050405020304" pitchFamily="18" charset="0"/>
                        </a:rPr>
                        <a:t>6.8%</a:t>
                      </a:r>
                      <a:endParaRPr lang="en-US" sz="1050" b="1"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24%</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22.5%</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Times New Roman" panose="02020603050405020304" pitchFamily="18" charset="0"/>
                        </a:rPr>
                        <a:t>11%</a:t>
                      </a:r>
                      <a:endParaRPr lang="en-US" sz="1050" b="1"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35.6%</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34.2%</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Times New Roman" panose="02020603050405020304" pitchFamily="18" charset="0"/>
                        </a:rPr>
                        <a:t>33.9%</a:t>
                      </a:r>
                      <a:endParaRPr lang="en-US" sz="1050" b="1"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36.4%</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25.2%</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Times New Roman" panose="02020603050405020304" pitchFamily="18" charset="0"/>
                        </a:rPr>
                        <a:t>44.1%</a:t>
                      </a:r>
                      <a:endParaRPr lang="en-US" sz="1050" b="1"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Calibri" panose="020F0502020204030204" pitchFamily="34" charset="0"/>
                        </a:rPr>
                        <a:t>+6.8%</a:t>
                      </a:r>
                      <a:endParaRPr lang="en-US" sz="1050" b="0"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+6%</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extLst>
                  <a:ext uri="{0D108BD9-81ED-4DB2-BD59-A6C34878D82A}">
                    <a16:rowId xmlns="" xmlns:a16="http://schemas.microsoft.com/office/drawing/2014/main" val="10006"/>
                  </a:ext>
                </a:extLst>
              </a:tr>
              <a:tr h="462211">
                <a:tc>
                  <a:txBody>
                    <a:bodyPr/>
                    <a:lstStyle/>
                    <a:p>
                      <a:pPr marL="0" marR="0" algn="ctr">
                        <a:lnSpc>
                          <a:spcPct val="106000"/>
                        </a:lnSpc>
                        <a:spcBef>
                          <a:spcPts val="0"/>
                        </a:spcBef>
                        <a:spcAft>
                          <a:spcPts val="800"/>
                        </a:spcAft>
                      </a:pPr>
                      <a:r>
                        <a:rPr lang="en-US" sz="1000" kern="1200" dirty="0">
                          <a:effectLst/>
                        </a:rPr>
                        <a:t>8</a:t>
                      </a:r>
                      <a:endParaRPr lang="en-US" sz="10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2.8%</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2.3%</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Times New Roman" panose="02020603050405020304" pitchFamily="18" charset="0"/>
                        </a:rPr>
                        <a:t>1.8%</a:t>
                      </a:r>
                      <a:endParaRPr lang="en-US" sz="1050" b="1"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3.7%</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6.8%</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Times New Roman" panose="02020603050405020304" pitchFamily="18" charset="0"/>
                        </a:rPr>
                        <a:t>5.3%</a:t>
                      </a:r>
                      <a:endParaRPr lang="en-US" sz="1050" b="1"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14%</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21.2%</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Times New Roman" panose="02020603050405020304" pitchFamily="18" charset="0"/>
                        </a:rPr>
                        <a:t>13.3%</a:t>
                      </a:r>
                      <a:endParaRPr lang="en-US" sz="1050" b="1"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58.3%</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47.7%</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Times New Roman" panose="02020603050405020304" pitchFamily="18" charset="0"/>
                        </a:rPr>
                        <a:t>42.5%</a:t>
                      </a:r>
                      <a:endParaRPr lang="en-US" sz="1050" b="1"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21.3%</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22%</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Times New Roman" panose="02020603050405020304" pitchFamily="18" charset="0"/>
                        </a:rPr>
                        <a:t>37.2%</a:t>
                      </a:r>
                      <a:endParaRPr lang="en-US" sz="1050" b="1"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Calibri" panose="020F0502020204030204" pitchFamily="34" charset="0"/>
                        </a:rPr>
                        <a:t>+0.6%</a:t>
                      </a:r>
                      <a:endParaRPr lang="en-US" sz="1050" b="0"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+0.1%</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extLst>
                  <a:ext uri="{0D108BD9-81ED-4DB2-BD59-A6C34878D82A}">
                    <a16:rowId xmlns="" xmlns:a16="http://schemas.microsoft.com/office/drawing/2014/main" val="10007"/>
                  </a:ext>
                </a:extLst>
              </a:tr>
              <a:tr h="447136">
                <a:tc>
                  <a:txBody>
                    <a:bodyPr/>
                    <a:lstStyle/>
                    <a:p>
                      <a:pPr marL="0" marR="0" algn="ctr">
                        <a:lnSpc>
                          <a:spcPct val="106000"/>
                        </a:lnSpc>
                        <a:spcBef>
                          <a:spcPts val="0"/>
                        </a:spcBef>
                        <a:spcAft>
                          <a:spcPts val="800"/>
                        </a:spcAft>
                      </a:pPr>
                      <a:r>
                        <a:rPr lang="en-US" sz="1000" kern="1200" dirty="0">
                          <a:effectLst/>
                        </a:rPr>
                        <a:t>9</a:t>
                      </a:r>
                      <a:endParaRPr lang="en-US" sz="10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5.5%</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6.6%</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Times New Roman" panose="02020603050405020304" pitchFamily="18" charset="0"/>
                        </a:rPr>
                        <a:t>7.1%</a:t>
                      </a:r>
                      <a:endParaRPr lang="en-US" sz="1050" b="1"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10%</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6.6%</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Times New Roman" panose="02020603050405020304" pitchFamily="18" charset="0"/>
                        </a:rPr>
                        <a:t>6.3%</a:t>
                      </a:r>
                      <a:endParaRPr lang="en-US" sz="1050" b="1"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20%</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15.1%</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Times New Roman" panose="02020603050405020304" pitchFamily="18" charset="0"/>
                        </a:rPr>
                        <a:t>25.4%</a:t>
                      </a:r>
                      <a:endParaRPr lang="en-US" sz="1050" b="1"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50%</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48.1%</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Times New Roman" panose="02020603050405020304" pitchFamily="18" charset="0"/>
                        </a:rPr>
                        <a:t>39.7%</a:t>
                      </a:r>
                      <a:endParaRPr lang="en-US" sz="1050" b="1"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14.5%</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23.6%</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Times New Roman" panose="02020603050405020304" pitchFamily="18" charset="0"/>
                        </a:rPr>
                        <a:t>21.4%</a:t>
                      </a:r>
                      <a:endParaRPr lang="en-US" sz="1050" b="1"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Calibri" panose="020F0502020204030204" pitchFamily="34" charset="0"/>
                        </a:rPr>
                        <a:t>-2.1%</a:t>
                      </a:r>
                      <a:endParaRPr lang="en-US" sz="1050" b="0" dirty="0">
                        <a:effectLst/>
                        <a:latin typeface="+mj-lt"/>
                        <a:ea typeface="Calibri" panose="020F0502020204030204" pitchFamily="34" charset="0"/>
                        <a:cs typeface="Calibri" panose="020F0502020204030204" pitchFamily="34"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-3.4%</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extLst>
                  <a:ext uri="{0D108BD9-81ED-4DB2-BD59-A6C34878D82A}">
                    <a16:rowId xmlns="" xmlns:a16="http://schemas.microsoft.com/office/drawing/2014/main" val="10008"/>
                  </a:ext>
                </a:extLst>
              </a:tr>
              <a:tr h="462211">
                <a:tc>
                  <a:txBody>
                    <a:bodyPr/>
                    <a:lstStyle/>
                    <a:p>
                      <a:pPr marL="0" marR="0" algn="ctr">
                        <a:lnSpc>
                          <a:spcPct val="106000"/>
                        </a:lnSpc>
                        <a:spcBef>
                          <a:spcPts val="0"/>
                        </a:spcBef>
                        <a:spcAft>
                          <a:spcPts val="800"/>
                        </a:spcAft>
                      </a:pPr>
                      <a:r>
                        <a:rPr lang="en-US" sz="1000" kern="1200" dirty="0">
                          <a:effectLst/>
                        </a:rPr>
                        <a:t>10</a:t>
                      </a:r>
                      <a:endParaRPr lang="en-US" sz="10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3.7%</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13.1%</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Times New Roman" panose="02020603050405020304" pitchFamily="18" charset="0"/>
                        </a:rPr>
                        <a:t>3.7%</a:t>
                      </a:r>
                      <a:endParaRPr lang="en-US" sz="1050" b="1"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6.1%</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10.3%</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Times New Roman" panose="02020603050405020304" pitchFamily="18" charset="0"/>
                        </a:rPr>
                        <a:t>10.2%</a:t>
                      </a:r>
                      <a:endParaRPr lang="en-US" sz="1050" b="1"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16%</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19.6%</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Times New Roman" panose="02020603050405020304" pitchFamily="18" charset="0"/>
                        </a:rPr>
                        <a:t>13%</a:t>
                      </a:r>
                      <a:endParaRPr lang="en-US" sz="1050" b="1"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40.2%</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38.3%</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Times New Roman" panose="02020603050405020304" pitchFamily="18" charset="0"/>
                        </a:rPr>
                        <a:t>37%</a:t>
                      </a:r>
                      <a:endParaRPr lang="en-US" sz="1050" b="1"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34.1%</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18.7%</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1" dirty="0" smtClean="0">
                          <a:effectLst/>
                          <a:latin typeface="+mj-lt"/>
                          <a:ea typeface="Calibri" panose="020F0502020204030204" pitchFamily="34" charset="0"/>
                          <a:cs typeface="Times New Roman" panose="02020603050405020304" pitchFamily="18" charset="0"/>
                        </a:rPr>
                        <a:t>36.1%</a:t>
                      </a:r>
                      <a:endParaRPr lang="en-US" sz="1050" b="1"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+4.1%</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tc>
                  <a:txBody>
                    <a:bodyPr/>
                    <a:lstStyle/>
                    <a:p>
                      <a:pPr marL="0" marR="0" algn="ctr">
                        <a:lnSpc>
                          <a:spcPct val="106000"/>
                        </a:lnSpc>
                        <a:spcBef>
                          <a:spcPts val="0"/>
                        </a:spcBef>
                        <a:spcAft>
                          <a:spcPts val="800"/>
                        </a:spcAft>
                      </a:pPr>
                      <a:r>
                        <a:rPr lang="en-US" sz="1050" b="0" dirty="0" smtClean="0">
                          <a:effectLst/>
                          <a:latin typeface="+mj-lt"/>
                          <a:ea typeface="Calibri" panose="020F0502020204030204" pitchFamily="34" charset="0"/>
                          <a:cs typeface="Times New Roman" panose="02020603050405020304" pitchFamily="18" charset="0"/>
                        </a:rPr>
                        <a:t>-1.2%</a:t>
                      </a:r>
                      <a:endParaRPr lang="en-US" sz="1050" b="0" dirty="0">
                        <a:effectLst/>
                        <a:latin typeface="+mj-lt"/>
                        <a:ea typeface="Calibri" panose="020F0502020204030204" pitchFamily="34" charset="0"/>
                        <a:cs typeface="Times New Roman" panose="02020603050405020304" pitchFamily="18" charset="0"/>
                      </a:endParaRPr>
                    </a:p>
                  </a:txBody>
                  <a:tcPr marL="7321" marR="7321" marT="7321" marB="0" anchor="ctr"/>
                </a:tc>
                <a:extLst>
                  <a:ext uri="{0D108BD9-81ED-4DB2-BD59-A6C34878D82A}">
                    <a16:rowId xmlns="" xmlns:a16="http://schemas.microsoft.com/office/drawing/2014/main" val="10009"/>
                  </a:ext>
                </a:extLst>
              </a:tr>
            </a:tbl>
          </a:graphicData>
        </a:graphic>
      </p:graphicFrame>
      <p:sp>
        <p:nvSpPr>
          <p:cNvPr id="36" name="TextBox 35"/>
          <p:cNvSpPr txBox="1"/>
          <p:nvPr/>
        </p:nvSpPr>
        <p:spPr>
          <a:xfrm>
            <a:off x="96979" y="6355080"/>
            <a:ext cx="8881913" cy="430887"/>
          </a:xfrm>
          <a:prstGeom prst="rect">
            <a:avLst/>
          </a:prstGeom>
          <a:noFill/>
        </p:spPr>
        <p:txBody>
          <a:bodyPr wrap="square" rtlCol="0">
            <a:spAutoFit/>
          </a:bodyPr>
          <a:lstStyle/>
          <a:p>
            <a:pPr lvl="0"/>
            <a:r>
              <a:rPr lang="en-US" sz="1100" dirty="0">
                <a:solidFill>
                  <a:srgbClr val="C00000"/>
                </a:solidFill>
              </a:rPr>
              <a:t>*Grade 11 test was optional for 2018-2019 assessment year. **Level 4 and Level 5 is an indication a student is on pace to be college and career ready. </a:t>
            </a:r>
          </a:p>
          <a:p>
            <a:r>
              <a:rPr lang="en-US" sz="1100" dirty="0"/>
              <a:t>Notes: Data shown is preliminary.  Percentages may not total 100 due to rounding.</a:t>
            </a:r>
          </a:p>
        </p:txBody>
      </p:sp>
      <p:sp>
        <p:nvSpPr>
          <p:cNvPr id="3" name="Slide Number Placeholder 2"/>
          <p:cNvSpPr>
            <a:spLocks noGrp="1"/>
          </p:cNvSpPr>
          <p:nvPr>
            <p:ph type="sldNum" sz="quarter" idx="12"/>
          </p:nvPr>
        </p:nvSpPr>
        <p:spPr>
          <a:xfrm>
            <a:off x="8545626" y="6425243"/>
            <a:ext cx="433267" cy="274320"/>
          </a:xfrm>
        </p:spPr>
        <p:txBody>
          <a:bodyPr/>
          <a:lstStyle/>
          <a:p>
            <a:fld id="{356A72F1-C897-1647-9CE8-BFFB19418015}" type="slidenum">
              <a:rPr lang="en-US" smtClean="0"/>
              <a:pPr/>
              <a:t>4</a:t>
            </a:fld>
            <a:endParaRPr lang="en-US" dirty="0"/>
          </a:p>
        </p:txBody>
      </p:sp>
    </p:spTree>
    <p:extLst>
      <p:ext uri="{BB962C8B-B14F-4D97-AF65-F5344CB8AC3E}">
        <p14:creationId xmlns:p14="http://schemas.microsoft.com/office/powerpoint/2010/main" val="38187730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000" cap="none" dirty="0"/>
              <a:t>Comparison of </a:t>
            </a:r>
            <a:r>
              <a:rPr lang="en-US" sz="2000" cap="none" dirty="0">
                <a:solidFill>
                  <a:schemeClr val="tx2">
                    <a:lumMod val="20000"/>
                    <a:lumOff val="80000"/>
                  </a:schemeClr>
                </a:solidFill>
              </a:rPr>
              <a:t>Waldwick’s</a:t>
            </a:r>
            <a:r>
              <a:rPr lang="en-US" sz="2000" cap="none" dirty="0">
                <a:solidFill>
                  <a:schemeClr val="accent6">
                    <a:lumMod val="75000"/>
                  </a:schemeClr>
                </a:solidFill>
              </a:rPr>
              <a:t/>
            </a:r>
            <a:br>
              <a:rPr lang="en-US" sz="2000" cap="none" dirty="0">
                <a:solidFill>
                  <a:schemeClr val="accent6">
                    <a:lumMod val="75000"/>
                  </a:schemeClr>
                </a:solidFill>
              </a:rPr>
            </a:br>
            <a:r>
              <a:rPr lang="en-US" sz="2000" cap="none" dirty="0"/>
              <a:t>2017 to 2019 Spring NJSLA Administrations</a:t>
            </a:r>
            <a:r>
              <a:rPr lang="en-US" sz="2000" b="1" cap="none" dirty="0"/>
              <a:t/>
            </a:r>
            <a:br>
              <a:rPr lang="en-US" sz="2000" b="1" cap="none" dirty="0"/>
            </a:br>
            <a:r>
              <a:rPr lang="en-US" sz="2000" b="1" cap="none" dirty="0"/>
              <a:t>English Language Arts – Percentage Changes</a:t>
            </a:r>
          </a:p>
        </p:txBody>
      </p:sp>
      <p:graphicFrame>
        <p:nvGraphicFramePr>
          <p:cNvPr id="5" name="Content Placeholder 5"/>
          <p:cNvGraphicFramePr>
            <a:graphicFrameLocks noGrp="1"/>
          </p:cNvGraphicFramePr>
          <p:nvPr>
            <p:ph idx="1"/>
            <p:extLst>
              <p:ext uri="{D42A27DB-BD31-4B8C-83A1-F6EECF244321}">
                <p14:modId xmlns:p14="http://schemas.microsoft.com/office/powerpoint/2010/main" val="104514552"/>
              </p:ext>
            </p:extLst>
          </p:nvPr>
        </p:nvGraphicFramePr>
        <p:xfrm>
          <a:off x="226423" y="1672287"/>
          <a:ext cx="8654146" cy="4107410"/>
        </p:xfrm>
        <a:graphic>
          <a:graphicData uri="http://schemas.openxmlformats.org/drawingml/2006/table">
            <a:tbl>
              <a:tblPr firstRow="1" firstCol="1" bandRow="1">
                <a:tableStyleId>{5C22544A-7EE6-4342-B048-85BDC9FD1C3A}</a:tableStyleId>
              </a:tblPr>
              <a:tblGrid>
                <a:gridCol w="476962">
                  <a:extLst>
                    <a:ext uri="{9D8B030D-6E8A-4147-A177-3AD203B41FA5}">
                      <a16:colId xmlns="" xmlns:a16="http://schemas.microsoft.com/office/drawing/2014/main" val="20000"/>
                    </a:ext>
                  </a:extLst>
                </a:gridCol>
                <a:gridCol w="681432">
                  <a:extLst>
                    <a:ext uri="{9D8B030D-6E8A-4147-A177-3AD203B41FA5}">
                      <a16:colId xmlns="" xmlns:a16="http://schemas.microsoft.com/office/drawing/2014/main" val="20001"/>
                    </a:ext>
                  </a:extLst>
                </a:gridCol>
                <a:gridCol w="681432">
                  <a:extLst>
                    <a:ext uri="{9D8B030D-6E8A-4147-A177-3AD203B41FA5}">
                      <a16:colId xmlns="" xmlns:a16="http://schemas.microsoft.com/office/drawing/2014/main" val="20002"/>
                    </a:ext>
                  </a:extLst>
                </a:gridCol>
                <a:gridCol w="681432">
                  <a:extLst>
                    <a:ext uri="{9D8B030D-6E8A-4147-A177-3AD203B41FA5}">
                      <a16:colId xmlns="" xmlns:a16="http://schemas.microsoft.com/office/drawing/2014/main" val="20003"/>
                    </a:ext>
                  </a:extLst>
                </a:gridCol>
                <a:gridCol w="681432">
                  <a:extLst>
                    <a:ext uri="{9D8B030D-6E8A-4147-A177-3AD203B41FA5}">
                      <a16:colId xmlns="" xmlns:a16="http://schemas.microsoft.com/office/drawing/2014/main" val="20004"/>
                    </a:ext>
                  </a:extLst>
                </a:gridCol>
                <a:gridCol w="681432">
                  <a:extLst>
                    <a:ext uri="{9D8B030D-6E8A-4147-A177-3AD203B41FA5}">
                      <a16:colId xmlns="" xmlns:a16="http://schemas.microsoft.com/office/drawing/2014/main" val="20005"/>
                    </a:ext>
                  </a:extLst>
                </a:gridCol>
                <a:gridCol w="681432">
                  <a:extLst>
                    <a:ext uri="{9D8B030D-6E8A-4147-A177-3AD203B41FA5}">
                      <a16:colId xmlns="" xmlns:a16="http://schemas.microsoft.com/office/drawing/2014/main" val="972366700"/>
                    </a:ext>
                  </a:extLst>
                </a:gridCol>
                <a:gridCol w="681432">
                  <a:extLst>
                    <a:ext uri="{9D8B030D-6E8A-4147-A177-3AD203B41FA5}">
                      <a16:colId xmlns="" xmlns:a16="http://schemas.microsoft.com/office/drawing/2014/main" val="1581615188"/>
                    </a:ext>
                  </a:extLst>
                </a:gridCol>
                <a:gridCol w="681432">
                  <a:extLst>
                    <a:ext uri="{9D8B030D-6E8A-4147-A177-3AD203B41FA5}">
                      <a16:colId xmlns="" xmlns:a16="http://schemas.microsoft.com/office/drawing/2014/main" val="1613050618"/>
                    </a:ext>
                  </a:extLst>
                </a:gridCol>
                <a:gridCol w="681432">
                  <a:extLst>
                    <a:ext uri="{9D8B030D-6E8A-4147-A177-3AD203B41FA5}">
                      <a16:colId xmlns="" xmlns:a16="http://schemas.microsoft.com/office/drawing/2014/main" val="3318471596"/>
                    </a:ext>
                  </a:extLst>
                </a:gridCol>
                <a:gridCol w="681432">
                  <a:extLst>
                    <a:ext uri="{9D8B030D-6E8A-4147-A177-3AD203B41FA5}">
                      <a16:colId xmlns="" xmlns:a16="http://schemas.microsoft.com/office/drawing/2014/main" val="3246941817"/>
                    </a:ext>
                  </a:extLst>
                </a:gridCol>
                <a:gridCol w="681432">
                  <a:extLst>
                    <a:ext uri="{9D8B030D-6E8A-4147-A177-3AD203B41FA5}">
                      <a16:colId xmlns="" xmlns:a16="http://schemas.microsoft.com/office/drawing/2014/main" val="20007"/>
                    </a:ext>
                  </a:extLst>
                </a:gridCol>
                <a:gridCol w="681432">
                  <a:extLst>
                    <a:ext uri="{9D8B030D-6E8A-4147-A177-3AD203B41FA5}">
                      <a16:colId xmlns="" xmlns:a16="http://schemas.microsoft.com/office/drawing/2014/main" val="20008"/>
                    </a:ext>
                  </a:extLst>
                </a:gridCol>
              </a:tblGrid>
              <a:tr h="796010">
                <a:tc>
                  <a:txBody>
                    <a:bodyPr/>
                    <a:lstStyle/>
                    <a:p>
                      <a:pPr marL="0" marR="0" algn="ctr">
                        <a:lnSpc>
                          <a:spcPct val="106000"/>
                        </a:lnSpc>
                        <a:spcBef>
                          <a:spcPts val="0"/>
                        </a:spcBef>
                        <a:spcAft>
                          <a:spcPts val="800"/>
                        </a:spcAft>
                      </a:pPr>
                      <a:r>
                        <a:rPr lang="en-US" sz="1000" dirty="0">
                          <a:effectLst/>
                        </a:rPr>
                        <a:t>Grade</a:t>
                      </a:r>
                      <a:endParaRPr lang="en-US" sz="10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aseline="0" dirty="0"/>
                        <a:t>Levels 1 &amp;</a:t>
                      </a:r>
                      <a:r>
                        <a:rPr lang="en-US" sz="1100" dirty="0"/>
                        <a:t> 2</a:t>
                      </a:r>
                    </a:p>
                    <a:p>
                      <a:pPr algn="ctr"/>
                      <a:r>
                        <a:rPr lang="en-US" sz="1100" dirty="0"/>
                        <a:t> District</a:t>
                      </a:r>
                    </a:p>
                    <a:p>
                      <a:pPr algn="ctr"/>
                      <a:r>
                        <a:rPr lang="en-US" sz="1100" dirty="0"/>
                        <a:t>Trend</a:t>
                      </a:r>
                      <a:endParaRPr lang="en-US" sz="1100" dirty="0">
                        <a:latin typeface="Calibri" panose="020F0502020204030204" pitchFamily="34" charset="0"/>
                        <a:cs typeface="Calibri" panose="020F0502020204030204" pitchFamily="34" charset="0"/>
                      </a:endParaRPr>
                    </a:p>
                  </a:txBody>
                  <a:tcPr marL="68580" marR="68580" marT="34290" marB="34290" anchor="ct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aseline="0" dirty="0"/>
                        <a:t>Levels 1 &amp;</a:t>
                      </a:r>
                      <a:r>
                        <a:rPr lang="en-US" sz="1100" dirty="0"/>
                        <a:t> 2</a:t>
                      </a:r>
                    </a:p>
                    <a:p>
                      <a:pPr algn="ctr"/>
                      <a:r>
                        <a:rPr lang="en-US" sz="1100" dirty="0"/>
                        <a:t> District</a:t>
                      </a:r>
                      <a:endParaRPr lang="en-US" sz="1100" dirty="0">
                        <a:latin typeface="Calibri" panose="020F0502020204030204" pitchFamily="34" charset="0"/>
                        <a:cs typeface="Calibri" panose="020F0502020204030204" pitchFamily="34" charset="0"/>
                      </a:endParaRPr>
                    </a:p>
                  </a:txBody>
                  <a:tcPr marL="68580" marR="68580" marT="34290" marB="34290" anchor="ct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aseline="0" dirty="0"/>
                        <a:t>Levels 1 &amp;</a:t>
                      </a:r>
                      <a:r>
                        <a:rPr lang="en-US" sz="1100" dirty="0"/>
                        <a:t> 2</a:t>
                      </a:r>
                    </a:p>
                    <a:p>
                      <a:pPr algn="ctr"/>
                      <a:r>
                        <a:rPr lang="en-US" sz="1100" dirty="0"/>
                        <a:t>State</a:t>
                      </a:r>
                    </a:p>
                    <a:p>
                      <a:pPr algn="ctr"/>
                      <a:r>
                        <a:rPr lang="en-US" sz="1100" dirty="0"/>
                        <a:t>Trend</a:t>
                      </a:r>
                      <a:endParaRPr lang="en-US" sz="1100" dirty="0">
                        <a:latin typeface="Calibri" panose="020F0502020204030204" pitchFamily="34" charset="0"/>
                        <a:cs typeface="Calibri" panose="020F0502020204030204" pitchFamily="34" charset="0"/>
                      </a:endParaRPr>
                    </a:p>
                  </a:txBody>
                  <a:tcPr anchor="ct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aseline="0" dirty="0"/>
                        <a:t>Levels 1 &amp;</a:t>
                      </a:r>
                      <a:r>
                        <a:rPr lang="en-US" sz="1100" dirty="0"/>
                        <a:t> 2</a:t>
                      </a:r>
                    </a:p>
                    <a:p>
                      <a:pPr algn="ctr"/>
                      <a:r>
                        <a:rPr lang="en-US" sz="1100" dirty="0"/>
                        <a:t>State</a:t>
                      </a:r>
                      <a:endParaRPr lang="en-US" sz="1100" dirty="0">
                        <a:latin typeface="Calibri" panose="020F0502020204030204" pitchFamily="34" charset="0"/>
                        <a:cs typeface="Calibri" panose="020F0502020204030204" pitchFamily="34" charset="0"/>
                      </a:endParaRPr>
                    </a:p>
                  </a:txBody>
                  <a:tcPr anchor="ct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aseline="0" dirty="0"/>
                        <a:t>Level 3</a:t>
                      </a:r>
                      <a:endParaRPr lang="en-US" sz="1100" dirty="0"/>
                    </a:p>
                    <a:p>
                      <a:pPr algn="ctr"/>
                      <a:r>
                        <a:rPr lang="en-US" sz="1100" dirty="0"/>
                        <a:t>District</a:t>
                      </a:r>
                    </a:p>
                    <a:p>
                      <a:pPr algn="ctr"/>
                      <a:r>
                        <a:rPr lang="en-US" sz="1100" dirty="0"/>
                        <a:t>Trend</a:t>
                      </a:r>
                      <a:endParaRPr lang="en-US" sz="1100" dirty="0">
                        <a:latin typeface="Calibri" panose="020F0502020204030204" pitchFamily="34" charset="0"/>
                        <a:cs typeface="Calibri" panose="020F0502020204030204" pitchFamily="34" charset="0"/>
                      </a:endParaRPr>
                    </a:p>
                  </a:txBody>
                  <a:tcPr marL="68580" marR="68580" marT="34290" marB="34290" anchor="ct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aseline="0" dirty="0"/>
                        <a:t>Level 3</a:t>
                      </a:r>
                      <a:endParaRPr lang="en-US" sz="1100" dirty="0"/>
                    </a:p>
                    <a:p>
                      <a:pPr algn="ctr"/>
                      <a:r>
                        <a:rPr lang="en-US" sz="1100" dirty="0"/>
                        <a:t>District</a:t>
                      </a:r>
                      <a:endParaRPr lang="en-US" sz="1100" dirty="0">
                        <a:latin typeface="Calibri" panose="020F0502020204030204" pitchFamily="34" charset="0"/>
                        <a:cs typeface="Calibri" panose="020F0502020204030204" pitchFamily="34" charset="0"/>
                      </a:endParaRPr>
                    </a:p>
                  </a:txBody>
                  <a:tcPr marL="68580" marR="68580" marT="34290" marB="34290" anchor="ct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aseline="0" dirty="0"/>
                        <a:t>Level 3</a:t>
                      </a:r>
                      <a:endParaRPr lang="en-US" sz="1100" dirty="0"/>
                    </a:p>
                    <a:p>
                      <a:pPr algn="ctr"/>
                      <a:r>
                        <a:rPr lang="en-US" sz="1100" dirty="0"/>
                        <a:t>State</a:t>
                      </a:r>
                    </a:p>
                    <a:p>
                      <a:pPr algn="ctr"/>
                      <a:r>
                        <a:rPr lang="en-US" sz="1100" dirty="0"/>
                        <a:t>Trend</a:t>
                      </a:r>
                      <a:endParaRPr lang="en-US" sz="1100" dirty="0">
                        <a:latin typeface="Calibri" panose="020F0502020204030204" pitchFamily="34" charset="0"/>
                        <a:cs typeface="Calibri" panose="020F0502020204030204" pitchFamily="34" charset="0"/>
                      </a:endParaRPr>
                    </a:p>
                  </a:txBody>
                  <a:tcPr marL="68580" marR="68580" marT="34290" marB="34290" anchor="ct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aseline="0" dirty="0"/>
                        <a:t>Level 3</a:t>
                      </a:r>
                      <a:endParaRPr lang="en-US" sz="1100" dirty="0"/>
                    </a:p>
                    <a:p>
                      <a:pPr algn="ctr"/>
                      <a:r>
                        <a:rPr lang="en-US" sz="1100" dirty="0"/>
                        <a:t>State</a:t>
                      </a:r>
                      <a:endParaRPr lang="en-US" sz="1100" dirty="0">
                        <a:latin typeface="Calibri" panose="020F0502020204030204" pitchFamily="34" charset="0"/>
                        <a:cs typeface="Calibri" panose="020F0502020204030204" pitchFamily="34" charset="0"/>
                      </a:endParaRPr>
                    </a:p>
                  </a:txBody>
                  <a:tcPr marL="68580" marR="68580" marT="34290" marB="34290" anchor="ct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aseline="0" dirty="0"/>
                        <a:t>Levels 4 &amp; </a:t>
                      </a:r>
                      <a:r>
                        <a:rPr lang="en-US" sz="1100" dirty="0"/>
                        <a:t>5</a:t>
                      </a:r>
                    </a:p>
                    <a:p>
                      <a:pPr algn="ctr"/>
                      <a:r>
                        <a:rPr lang="en-US" sz="1100" dirty="0"/>
                        <a:t>District Trend</a:t>
                      </a:r>
                      <a:endParaRPr lang="en-US" sz="1100" dirty="0">
                        <a:latin typeface="Calibri" panose="020F0502020204030204" pitchFamily="34" charset="0"/>
                        <a:cs typeface="Calibri" panose="020F0502020204030204" pitchFamily="34" charset="0"/>
                      </a:endParaRPr>
                    </a:p>
                  </a:txBody>
                  <a:tcPr anchor="ct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aseline="0" dirty="0"/>
                        <a:t>Levels 4 &amp; </a:t>
                      </a:r>
                      <a:r>
                        <a:rPr lang="en-US" sz="1100" dirty="0"/>
                        <a:t>5</a:t>
                      </a:r>
                    </a:p>
                    <a:p>
                      <a:pPr algn="ctr"/>
                      <a:r>
                        <a:rPr lang="en-US" sz="1100" dirty="0"/>
                        <a:t>District</a:t>
                      </a:r>
                      <a:endParaRPr lang="en-US" sz="1100" dirty="0">
                        <a:latin typeface="Calibri" panose="020F0502020204030204" pitchFamily="34" charset="0"/>
                        <a:cs typeface="Calibri" panose="020F0502020204030204" pitchFamily="34" charset="0"/>
                      </a:endParaRPr>
                    </a:p>
                  </a:txBody>
                  <a:tcPr marL="68580" marR="68580" marT="34290" marB="34290" anchor="ct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aseline="0" dirty="0"/>
                        <a:t>Levels 4 &amp; </a:t>
                      </a:r>
                      <a:r>
                        <a:rPr lang="en-US" sz="1100" dirty="0"/>
                        <a:t>5</a:t>
                      </a:r>
                    </a:p>
                    <a:p>
                      <a:pPr algn="ctr"/>
                      <a:r>
                        <a:rPr lang="en-US" sz="1100" dirty="0"/>
                        <a:t>State</a:t>
                      </a:r>
                    </a:p>
                    <a:p>
                      <a:pPr algn="ctr"/>
                      <a:r>
                        <a:rPr lang="en-US" sz="1100" dirty="0"/>
                        <a:t>Trend</a:t>
                      </a:r>
                      <a:endParaRPr lang="en-US" sz="1100" dirty="0">
                        <a:latin typeface="Calibri" panose="020F0502020204030204" pitchFamily="34" charset="0"/>
                        <a:cs typeface="Calibri" panose="020F0502020204030204" pitchFamily="34" charset="0"/>
                      </a:endParaRPr>
                    </a:p>
                  </a:txBody>
                  <a:tcPr anchor="ctr">
                    <a:solidFill>
                      <a:schemeClr val="tx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aseline="0" dirty="0"/>
                        <a:t>Levels 4 &amp; </a:t>
                      </a:r>
                      <a:r>
                        <a:rPr lang="en-US" sz="1100" dirty="0"/>
                        <a:t>5</a:t>
                      </a:r>
                    </a:p>
                    <a:p>
                      <a:pPr algn="ctr"/>
                      <a:r>
                        <a:rPr lang="en-US" sz="1100" dirty="0"/>
                        <a:t>State</a:t>
                      </a:r>
                      <a:endParaRPr lang="en-US" sz="1100" dirty="0">
                        <a:latin typeface="Calibri" panose="020F0502020204030204" pitchFamily="34" charset="0"/>
                        <a:cs typeface="Calibri" panose="020F0502020204030204" pitchFamily="34" charset="0"/>
                      </a:endParaRPr>
                    </a:p>
                  </a:txBody>
                  <a:tcPr anchor="ctr">
                    <a:solidFill>
                      <a:schemeClr val="tx2"/>
                    </a:solidFill>
                  </a:tcPr>
                </a:tc>
                <a:extLst>
                  <a:ext uri="{0D108BD9-81ED-4DB2-BD59-A6C34878D82A}">
                    <a16:rowId xmlns="" xmlns:a16="http://schemas.microsoft.com/office/drawing/2014/main" val="1520404708"/>
                  </a:ext>
                </a:extLst>
              </a:tr>
              <a:tr h="413925">
                <a:tc>
                  <a:txBody>
                    <a:bodyPr/>
                    <a:lstStyle/>
                    <a:p>
                      <a:pPr marL="0" marR="0" algn="ctr">
                        <a:lnSpc>
                          <a:spcPct val="106000"/>
                        </a:lnSpc>
                        <a:spcBef>
                          <a:spcPts val="0"/>
                        </a:spcBef>
                        <a:spcAft>
                          <a:spcPts val="800"/>
                        </a:spcAft>
                      </a:pPr>
                      <a:r>
                        <a:rPr lang="en-US" sz="1000" kern="1200" dirty="0">
                          <a:effectLst/>
                        </a:rPr>
                        <a:t>3</a:t>
                      </a:r>
                      <a:endParaRPr lang="en-US" sz="10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algn="ct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1200" dirty="0" smtClean="0">
                          <a:latin typeface="Calibri" panose="020F0502020204030204" pitchFamily="34" charset="0"/>
                          <a:cs typeface="Calibri" panose="020F0502020204030204" pitchFamily="34" charset="0"/>
                        </a:rPr>
                        <a:t>5.9%</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a:latin typeface="+mn-lt"/>
                          <a:cs typeface="+mn-cs"/>
                        </a:rPr>
                        <a:t>+</a:t>
                      </a:r>
                      <a:endParaRPr lang="en-US" sz="2000" dirty="0">
                        <a:latin typeface="Calibri" panose="020F0502020204030204" pitchFamily="34" charset="0"/>
                        <a:cs typeface="Calibri" panose="020F0502020204030204" pitchFamily="34" charset="0"/>
                      </a:endParaRPr>
                    </a:p>
                  </a:txBody>
                  <a:tcPr/>
                </a:tc>
                <a:tc>
                  <a:txBody>
                    <a:bodyPr/>
                    <a:lstStyle/>
                    <a:p>
                      <a:pPr algn="ctr"/>
                      <a:r>
                        <a:rPr lang="en-US" sz="1200" dirty="0"/>
                        <a:t>1.3%</a:t>
                      </a:r>
                      <a:endParaRPr lang="en-US" sz="1200" dirty="0">
                        <a:latin typeface="Calibri" panose="020F0502020204030204" pitchFamily="34" charset="0"/>
                        <a:cs typeface="Calibri" panose="020F0502020204030204" pitchFamily="34" charset="0"/>
                      </a:endParaRPr>
                    </a:p>
                  </a:txBody>
                  <a:tcPr/>
                </a:tc>
                <a:tc>
                  <a:txBody>
                    <a:bodyPr/>
                    <a:lstStyle/>
                    <a:p>
                      <a:pPr algn="ct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1200" dirty="0" smtClean="0">
                          <a:latin typeface="Calibri" panose="020F0502020204030204" pitchFamily="34" charset="0"/>
                          <a:cs typeface="Calibri" panose="020F0502020204030204" pitchFamily="34" charset="0"/>
                        </a:rPr>
                        <a:t>9.1%</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a:t>−</a:t>
                      </a:r>
                      <a:endParaRPr lang="en-US" sz="20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1200" dirty="0"/>
                        <a:t>1.1%</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a:tc>
                <a:tc>
                  <a:txBody>
                    <a:bodyPr/>
                    <a:lstStyle/>
                    <a:p>
                      <a:pPr algn="ctr"/>
                      <a:r>
                        <a:rPr lang="en-US" sz="1200" dirty="0" smtClean="0">
                          <a:latin typeface="Calibri" panose="020F0502020204030204" pitchFamily="34" charset="0"/>
                          <a:cs typeface="Calibri" panose="020F0502020204030204" pitchFamily="34" charset="0"/>
                        </a:rPr>
                        <a:t>14.9%</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a:t>−</a:t>
                      </a:r>
                      <a:endParaRPr lang="en-US" sz="2000" dirty="0">
                        <a:latin typeface="Calibri" panose="020F0502020204030204" pitchFamily="34" charset="0"/>
                        <a:cs typeface="Calibri" panose="020F0502020204030204" pitchFamily="34" charset="0"/>
                      </a:endParaRPr>
                    </a:p>
                  </a:txBody>
                  <a:tcPr/>
                </a:tc>
                <a:tc>
                  <a:txBody>
                    <a:bodyPr/>
                    <a:lstStyle/>
                    <a:p>
                      <a:pPr algn="ctr"/>
                      <a:r>
                        <a:rPr lang="en-US" sz="1200" dirty="0"/>
                        <a:t>0.1%</a:t>
                      </a:r>
                      <a:endParaRPr lang="en-US" sz="1200" dirty="0">
                        <a:latin typeface="Calibri" panose="020F0502020204030204" pitchFamily="34" charset="0"/>
                        <a:cs typeface="Calibri" panose="020F0502020204030204" pitchFamily="34" charset="0"/>
                      </a:endParaRPr>
                    </a:p>
                  </a:txBody>
                  <a:tcPr/>
                </a:tc>
                <a:extLst>
                  <a:ext uri="{0D108BD9-81ED-4DB2-BD59-A6C34878D82A}">
                    <a16:rowId xmlns="" xmlns:a16="http://schemas.microsoft.com/office/drawing/2014/main" val="10002"/>
                  </a:ext>
                </a:extLst>
              </a:tr>
              <a:tr h="413925">
                <a:tc>
                  <a:txBody>
                    <a:bodyPr/>
                    <a:lstStyle/>
                    <a:p>
                      <a:pPr marL="0" marR="0" algn="ctr">
                        <a:lnSpc>
                          <a:spcPct val="106000"/>
                        </a:lnSpc>
                        <a:spcBef>
                          <a:spcPts val="0"/>
                        </a:spcBef>
                        <a:spcAft>
                          <a:spcPts val="800"/>
                        </a:spcAft>
                      </a:pPr>
                      <a:r>
                        <a:rPr lang="en-US" sz="1000" kern="1200" dirty="0">
                          <a:effectLst/>
                        </a:rPr>
                        <a:t>4</a:t>
                      </a:r>
                      <a:endParaRPr lang="en-US" sz="10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algn="ct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1200" dirty="0" smtClean="0">
                          <a:latin typeface="Calibri" panose="020F0502020204030204" pitchFamily="34" charset="0"/>
                          <a:cs typeface="Calibri" panose="020F0502020204030204" pitchFamily="34" charset="0"/>
                        </a:rPr>
                        <a:t>5.8%</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a:latin typeface="+mn-lt"/>
                          <a:cs typeface="+mn-cs"/>
                        </a:rPr>
                        <a:t>+</a:t>
                      </a:r>
                      <a:endParaRPr lang="en-US" sz="2000" dirty="0">
                        <a:latin typeface="Calibri" panose="020F0502020204030204" pitchFamily="34" charset="0"/>
                        <a:cs typeface="Calibri" panose="020F0502020204030204" pitchFamily="34" charset="0"/>
                      </a:endParaRPr>
                    </a:p>
                  </a:txBody>
                  <a:tcPr/>
                </a:tc>
                <a:tc>
                  <a:txBody>
                    <a:bodyPr/>
                    <a:lstStyle/>
                    <a:p>
                      <a:pPr algn="ctr"/>
                      <a:r>
                        <a:rPr lang="en-US" sz="1200" dirty="0"/>
                        <a:t>0.7%</a:t>
                      </a:r>
                      <a:endParaRPr lang="en-US" sz="1200" dirty="0">
                        <a:latin typeface="Calibri" panose="020F0502020204030204" pitchFamily="34" charset="0"/>
                        <a:cs typeface="Calibri" panose="020F0502020204030204" pitchFamily="34" charset="0"/>
                      </a:endParaRPr>
                    </a:p>
                  </a:txBody>
                  <a:tcPr/>
                </a:tc>
                <a:tc>
                  <a:txBody>
                    <a:bodyPr/>
                    <a:lstStyle/>
                    <a:p>
                      <a:pPr algn="ct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1200" dirty="0" smtClean="0">
                          <a:latin typeface="Calibri" panose="020F0502020204030204" pitchFamily="34" charset="0"/>
                          <a:cs typeface="Calibri" panose="020F0502020204030204" pitchFamily="34" charset="0"/>
                        </a:rPr>
                        <a:t>0.6%</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a:t>−</a:t>
                      </a:r>
                      <a:endParaRPr lang="en-US" sz="20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1200" dirty="0"/>
                        <a:t>2.3%</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a:tc>
                <a:tc>
                  <a:txBody>
                    <a:bodyPr/>
                    <a:lstStyle/>
                    <a:p>
                      <a:pPr algn="ctr"/>
                      <a:r>
                        <a:rPr lang="en-US" sz="1200" dirty="0" smtClean="0">
                          <a:latin typeface="Calibri" panose="020F0502020204030204" pitchFamily="34" charset="0"/>
                          <a:cs typeface="Calibri" panose="020F0502020204030204" pitchFamily="34" charset="0"/>
                        </a:rPr>
                        <a:t>6.7%</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b="0" dirty="0"/>
                        <a:t>+</a:t>
                      </a:r>
                      <a:endParaRPr lang="en-US" sz="2000" b="0" dirty="0">
                        <a:latin typeface="Calibri" panose="020F0502020204030204" pitchFamily="34" charset="0"/>
                        <a:cs typeface="Calibri" panose="020F0502020204030204" pitchFamily="34" charset="0"/>
                      </a:endParaRPr>
                    </a:p>
                  </a:txBody>
                  <a:tcPr/>
                </a:tc>
                <a:tc>
                  <a:txBody>
                    <a:bodyPr/>
                    <a:lstStyle/>
                    <a:p>
                      <a:pPr algn="ctr"/>
                      <a:r>
                        <a:rPr lang="en-US" sz="1200" dirty="0"/>
                        <a:t>1.5%</a:t>
                      </a:r>
                      <a:endParaRPr lang="en-US" sz="1200" dirty="0">
                        <a:latin typeface="Calibri" panose="020F0502020204030204" pitchFamily="34" charset="0"/>
                        <a:cs typeface="Calibri" panose="020F0502020204030204" pitchFamily="34" charset="0"/>
                      </a:endParaRPr>
                    </a:p>
                  </a:txBody>
                  <a:tcPr/>
                </a:tc>
                <a:extLst>
                  <a:ext uri="{0D108BD9-81ED-4DB2-BD59-A6C34878D82A}">
                    <a16:rowId xmlns="" xmlns:a16="http://schemas.microsoft.com/office/drawing/2014/main" val="10003"/>
                  </a:ext>
                </a:extLst>
              </a:tr>
              <a:tr h="413925">
                <a:tc>
                  <a:txBody>
                    <a:bodyPr/>
                    <a:lstStyle/>
                    <a:p>
                      <a:pPr marL="0" marR="0" algn="ctr">
                        <a:lnSpc>
                          <a:spcPct val="106000"/>
                        </a:lnSpc>
                        <a:spcBef>
                          <a:spcPts val="0"/>
                        </a:spcBef>
                        <a:spcAft>
                          <a:spcPts val="800"/>
                        </a:spcAft>
                      </a:pPr>
                      <a:r>
                        <a:rPr lang="en-US" sz="1000" kern="1200" dirty="0">
                          <a:effectLst/>
                        </a:rPr>
                        <a:t>5</a:t>
                      </a:r>
                      <a:endParaRPr lang="en-US" sz="10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algn="ct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1200" dirty="0" smtClean="0">
                          <a:latin typeface="Calibri" panose="020F0502020204030204" pitchFamily="34" charset="0"/>
                          <a:cs typeface="Calibri" panose="020F0502020204030204" pitchFamily="34" charset="0"/>
                        </a:rPr>
                        <a:t>1.3%</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a:t>+</a:t>
                      </a:r>
                      <a:endParaRPr lang="en-US" sz="2000" dirty="0">
                        <a:latin typeface="Calibri" panose="020F0502020204030204" pitchFamily="34" charset="0"/>
                        <a:cs typeface="Calibri" panose="020F0502020204030204" pitchFamily="34" charset="0"/>
                      </a:endParaRPr>
                    </a:p>
                  </a:txBody>
                  <a:tcPr/>
                </a:tc>
                <a:tc>
                  <a:txBody>
                    <a:bodyPr/>
                    <a:lstStyle/>
                    <a:p>
                      <a:pPr algn="ctr"/>
                      <a:r>
                        <a:rPr lang="en-US" sz="1200" dirty="0"/>
                        <a:t>0.9%</a:t>
                      </a:r>
                      <a:endParaRPr lang="en-US" sz="1200" dirty="0">
                        <a:latin typeface="Calibri" panose="020F0502020204030204" pitchFamily="34" charset="0"/>
                        <a:cs typeface="Calibri" panose="020F0502020204030204" pitchFamily="34" charset="0"/>
                      </a:endParaRPr>
                    </a:p>
                  </a:txBody>
                  <a:tcPr/>
                </a:tc>
                <a:tc>
                  <a:txBody>
                    <a:bodyPr/>
                    <a:lstStyle/>
                    <a:p>
                      <a:pPr algn="ct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1200" dirty="0" smtClean="0">
                          <a:latin typeface="Calibri" panose="020F0502020204030204" pitchFamily="34" charset="0"/>
                          <a:cs typeface="Calibri" panose="020F0502020204030204" pitchFamily="34" charset="0"/>
                        </a:rPr>
                        <a:t>2.5%</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a:latin typeface="Calibri" panose="020F0502020204030204" pitchFamily="34" charset="0"/>
                          <a:cs typeface="Calibri" panose="020F0502020204030204" pitchFamily="34" charset="0"/>
                        </a:rPr>
                        <a:t>+</a:t>
                      </a:r>
                    </a:p>
                  </a:txBody>
                  <a:tcPr marL="68580" marR="68580" marT="34290" marB="34290"/>
                </a:tc>
                <a:tc>
                  <a:txBody>
                    <a:bodyPr/>
                    <a:lstStyle/>
                    <a:p>
                      <a:pPr algn="ctr"/>
                      <a:r>
                        <a:rPr lang="en-US" sz="1200" dirty="0"/>
                        <a:t>0.1%</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a:tc>
                <a:tc>
                  <a:txBody>
                    <a:bodyPr/>
                    <a:lstStyle/>
                    <a:p>
                      <a:pPr algn="ctr"/>
                      <a:r>
                        <a:rPr lang="en-US" sz="1200" dirty="0" smtClean="0">
                          <a:latin typeface="Calibri" panose="020F0502020204030204" pitchFamily="34" charset="0"/>
                          <a:cs typeface="Calibri" panose="020F0502020204030204" pitchFamily="34" charset="0"/>
                        </a:rPr>
                        <a:t>3.4%</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a:t>−</a:t>
                      </a:r>
                      <a:endParaRPr lang="en-US" sz="2000" dirty="0">
                        <a:latin typeface="Calibri" panose="020F0502020204030204" pitchFamily="34" charset="0"/>
                        <a:cs typeface="Calibri" panose="020F0502020204030204" pitchFamily="34" charset="0"/>
                      </a:endParaRPr>
                    </a:p>
                  </a:txBody>
                  <a:tcPr/>
                </a:tc>
                <a:tc>
                  <a:txBody>
                    <a:bodyPr/>
                    <a:lstStyle/>
                    <a:p>
                      <a:pPr algn="ctr"/>
                      <a:r>
                        <a:rPr lang="en-US" sz="1200" dirty="0"/>
                        <a:t>1.1%</a:t>
                      </a:r>
                      <a:endParaRPr lang="en-US" sz="1200" dirty="0">
                        <a:latin typeface="Calibri" panose="020F0502020204030204" pitchFamily="34" charset="0"/>
                        <a:cs typeface="Calibri" panose="020F0502020204030204" pitchFamily="34" charset="0"/>
                      </a:endParaRPr>
                    </a:p>
                  </a:txBody>
                  <a:tcPr/>
                </a:tc>
                <a:extLst>
                  <a:ext uri="{0D108BD9-81ED-4DB2-BD59-A6C34878D82A}">
                    <a16:rowId xmlns="" xmlns:a16="http://schemas.microsoft.com/office/drawing/2014/main" val="10004"/>
                  </a:ext>
                </a:extLst>
              </a:tr>
              <a:tr h="413925">
                <a:tc>
                  <a:txBody>
                    <a:bodyPr/>
                    <a:lstStyle/>
                    <a:p>
                      <a:pPr marL="0" marR="0" algn="ctr">
                        <a:lnSpc>
                          <a:spcPct val="106000"/>
                        </a:lnSpc>
                        <a:spcBef>
                          <a:spcPts val="0"/>
                        </a:spcBef>
                        <a:spcAft>
                          <a:spcPts val="800"/>
                        </a:spcAft>
                      </a:pPr>
                      <a:r>
                        <a:rPr lang="en-US" sz="1000" kern="1200" dirty="0">
                          <a:effectLst/>
                        </a:rPr>
                        <a:t>6</a:t>
                      </a:r>
                      <a:endParaRPr lang="en-US" sz="10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algn="ct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1200" dirty="0" smtClean="0">
                          <a:latin typeface="Calibri" panose="020F0502020204030204" pitchFamily="34" charset="0"/>
                          <a:cs typeface="Calibri" panose="020F0502020204030204" pitchFamily="34" charset="0"/>
                        </a:rPr>
                        <a:t>8.1%</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a:t>−</a:t>
                      </a:r>
                      <a:endParaRPr lang="en-US" sz="2000" dirty="0">
                        <a:latin typeface="Calibri" panose="020F0502020204030204" pitchFamily="34" charset="0"/>
                        <a:cs typeface="Calibri" panose="020F0502020204030204" pitchFamily="34" charset="0"/>
                      </a:endParaRPr>
                    </a:p>
                  </a:txBody>
                  <a:tcPr/>
                </a:tc>
                <a:tc>
                  <a:txBody>
                    <a:bodyPr/>
                    <a:lstStyle/>
                    <a:p>
                      <a:pPr algn="ctr"/>
                      <a:r>
                        <a:rPr lang="en-US" sz="1200" dirty="0"/>
                        <a:t>1.1%</a:t>
                      </a:r>
                      <a:endParaRPr lang="en-US" sz="1200" dirty="0">
                        <a:latin typeface="Calibri" panose="020F0502020204030204" pitchFamily="34" charset="0"/>
                        <a:cs typeface="Calibri" panose="020F0502020204030204" pitchFamily="34" charset="0"/>
                      </a:endParaRPr>
                    </a:p>
                  </a:txBody>
                  <a:tcPr/>
                </a:tc>
                <a:tc>
                  <a:txBody>
                    <a:bodyPr/>
                    <a:lstStyle/>
                    <a:p>
                      <a:pPr algn="ct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1200" dirty="0" smtClean="0">
                          <a:latin typeface="Calibri" panose="020F0502020204030204" pitchFamily="34" charset="0"/>
                          <a:cs typeface="Calibri" panose="020F0502020204030204" pitchFamily="34" charset="0"/>
                        </a:rPr>
                        <a:t>7.6%</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a:t>−</a:t>
                      </a:r>
                      <a:endParaRPr lang="en-US" sz="20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1200" dirty="0"/>
                        <a:t>1.7%</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a:tc>
                <a:tc>
                  <a:txBody>
                    <a:bodyPr/>
                    <a:lstStyle/>
                    <a:p>
                      <a:pPr algn="ctr"/>
                      <a:r>
                        <a:rPr lang="en-US" sz="1200" dirty="0" smtClean="0">
                          <a:latin typeface="Calibri" panose="020F0502020204030204" pitchFamily="34" charset="0"/>
                          <a:cs typeface="Calibri" panose="020F0502020204030204" pitchFamily="34" charset="0"/>
                        </a:rPr>
                        <a:t>15.7%</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b="0" dirty="0"/>
                        <a:t>+</a:t>
                      </a:r>
                      <a:endParaRPr lang="en-US" sz="2000" b="0" dirty="0">
                        <a:latin typeface="Calibri" panose="020F0502020204030204" pitchFamily="34" charset="0"/>
                        <a:cs typeface="Calibri" panose="020F0502020204030204" pitchFamily="34" charset="0"/>
                      </a:endParaRPr>
                    </a:p>
                  </a:txBody>
                  <a:tcPr/>
                </a:tc>
                <a:tc>
                  <a:txBody>
                    <a:bodyPr/>
                    <a:lstStyle/>
                    <a:p>
                      <a:pPr algn="ctr"/>
                      <a:r>
                        <a:rPr lang="en-US" sz="1200" dirty="0"/>
                        <a:t>2.8%</a:t>
                      </a:r>
                      <a:endParaRPr lang="en-US" sz="1200" dirty="0">
                        <a:latin typeface="Calibri" panose="020F0502020204030204" pitchFamily="34" charset="0"/>
                        <a:cs typeface="Calibri" panose="020F0502020204030204" pitchFamily="34" charset="0"/>
                      </a:endParaRPr>
                    </a:p>
                  </a:txBody>
                  <a:tcPr/>
                </a:tc>
                <a:extLst>
                  <a:ext uri="{0D108BD9-81ED-4DB2-BD59-A6C34878D82A}">
                    <a16:rowId xmlns="" xmlns:a16="http://schemas.microsoft.com/office/drawing/2014/main" val="10005"/>
                  </a:ext>
                </a:extLst>
              </a:tr>
              <a:tr h="413925">
                <a:tc>
                  <a:txBody>
                    <a:bodyPr/>
                    <a:lstStyle/>
                    <a:p>
                      <a:pPr marL="0" marR="0" algn="ctr">
                        <a:lnSpc>
                          <a:spcPct val="106000"/>
                        </a:lnSpc>
                        <a:spcBef>
                          <a:spcPts val="0"/>
                        </a:spcBef>
                        <a:spcAft>
                          <a:spcPts val="800"/>
                        </a:spcAft>
                      </a:pPr>
                      <a:r>
                        <a:rPr lang="en-US" sz="1000" kern="1200" dirty="0">
                          <a:effectLst/>
                        </a:rPr>
                        <a:t>7</a:t>
                      </a:r>
                      <a:endParaRPr lang="en-US" sz="10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algn="ct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1200" dirty="0" smtClean="0">
                          <a:latin typeface="Calibri" panose="020F0502020204030204" pitchFamily="34" charset="0"/>
                          <a:cs typeface="Calibri" panose="020F0502020204030204" pitchFamily="34" charset="0"/>
                        </a:rPr>
                        <a:t>6.8%</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a:t>−</a:t>
                      </a:r>
                      <a:endParaRPr lang="en-US" sz="2000" dirty="0">
                        <a:latin typeface="Calibri" panose="020F0502020204030204" pitchFamily="34" charset="0"/>
                        <a:cs typeface="Calibri" panose="020F0502020204030204" pitchFamily="34" charset="0"/>
                      </a:endParaRPr>
                    </a:p>
                  </a:txBody>
                  <a:tcPr/>
                </a:tc>
                <a:tc>
                  <a:txBody>
                    <a:bodyPr/>
                    <a:lstStyle/>
                    <a:p>
                      <a:pPr algn="ctr"/>
                      <a:r>
                        <a:rPr lang="en-US" sz="1200" dirty="0"/>
                        <a:t>1.0%</a:t>
                      </a:r>
                      <a:endParaRPr lang="en-US" sz="1200" dirty="0">
                        <a:latin typeface="Calibri" panose="020F0502020204030204" pitchFamily="34" charset="0"/>
                        <a:cs typeface="Calibri" panose="020F0502020204030204" pitchFamily="34" charset="0"/>
                      </a:endParaRPr>
                    </a:p>
                  </a:txBody>
                  <a:tcPr/>
                </a:tc>
                <a:tc>
                  <a:txBody>
                    <a:bodyPr/>
                    <a:lstStyle/>
                    <a:p>
                      <a:pPr algn="ct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1200" dirty="0" smtClean="0">
                          <a:latin typeface="Calibri" panose="020F0502020204030204" pitchFamily="34" charset="0"/>
                          <a:cs typeface="Calibri" panose="020F0502020204030204" pitchFamily="34" charset="0"/>
                        </a:rPr>
                        <a:t>13%</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a:t>−</a:t>
                      </a:r>
                      <a:endParaRPr lang="en-US" sz="20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1200" dirty="0"/>
                        <a:t>2.7%</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a:tc>
                <a:tc>
                  <a:txBody>
                    <a:bodyPr/>
                    <a:lstStyle/>
                    <a:p>
                      <a:pPr algn="ctr"/>
                      <a:r>
                        <a:rPr lang="en-US" sz="1200" dirty="0" smtClean="0">
                          <a:latin typeface="Calibri" panose="020F0502020204030204" pitchFamily="34" charset="0"/>
                          <a:cs typeface="Calibri" panose="020F0502020204030204" pitchFamily="34" charset="0"/>
                        </a:rPr>
                        <a:t>6%</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b="0" dirty="0"/>
                        <a:t>+</a:t>
                      </a:r>
                      <a:endParaRPr lang="en-US" sz="2000" b="0" dirty="0">
                        <a:latin typeface="Calibri" panose="020F0502020204030204" pitchFamily="34" charset="0"/>
                        <a:cs typeface="Calibri" panose="020F0502020204030204" pitchFamily="34" charset="0"/>
                      </a:endParaRPr>
                    </a:p>
                  </a:txBody>
                  <a:tcPr/>
                </a:tc>
                <a:tc>
                  <a:txBody>
                    <a:bodyPr/>
                    <a:lstStyle/>
                    <a:p>
                      <a:pPr algn="ctr"/>
                      <a:r>
                        <a:rPr lang="en-US" sz="1200" dirty="0"/>
                        <a:t>3.6%</a:t>
                      </a:r>
                      <a:endParaRPr lang="en-US" sz="1200" dirty="0">
                        <a:latin typeface="Calibri" panose="020F0502020204030204" pitchFamily="34" charset="0"/>
                        <a:cs typeface="Calibri" panose="020F0502020204030204" pitchFamily="34" charset="0"/>
                      </a:endParaRPr>
                    </a:p>
                  </a:txBody>
                  <a:tcPr/>
                </a:tc>
                <a:extLst>
                  <a:ext uri="{0D108BD9-81ED-4DB2-BD59-A6C34878D82A}">
                    <a16:rowId xmlns="" xmlns:a16="http://schemas.microsoft.com/office/drawing/2014/main" val="10006"/>
                  </a:ext>
                </a:extLst>
              </a:tr>
              <a:tr h="413925">
                <a:tc>
                  <a:txBody>
                    <a:bodyPr/>
                    <a:lstStyle/>
                    <a:p>
                      <a:pPr marL="0" marR="0" algn="ctr">
                        <a:lnSpc>
                          <a:spcPct val="106000"/>
                        </a:lnSpc>
                        <a:spcBef>
                          <a:spcPts val="0"/>
                        </a:spcBef>
                        <a:spcAft>
                          <a:spcPts val="800"/>
                        </a:spcAft>
                      </a:pPr>
                      <a:r>
                        <a:rPr lang="en-US" sz="1000" kern="1200" dirty="0">
                          <a:effectLst/>
                        </a:rPr>
                        <a:t>8</a:t>
                      </a:r>
                      <a:endParaRPr lang="en-US" sz="10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algn="ct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1200" dirty="0" smtClean="0">
                          <a:latin typeface="Calibri" panose="020F0502020204030204" pitchFamily="34" charset="0"/>
                          <a:cs typeface="Calibri" panose="020F0502020204030204" pitchFamily="34" charset="0"/>
                        </a:rPr>
                        <a:t>0.6%</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a:t>−</a:t>
                      </a:r>
                      <a:endParaRPr lang="en-US" sz="2000" dirty="0">
                        <a:latin typeface="Calibri" panose="020F0502020204030204" pitchFamily="34" charset="0"/>
                        <a:cs typeface="Calibri" panose="020F0502020204030204" pitchFamily="34" charset="0"/>
                      </a:endParaRPr>
                    </a:p>
                  </a:txBody>
                  <a:tcPr/>
                </a:tc>
                <a:tc>
                  <a:txBody>
                    <a:bodyPr/>
                    <a:lstStyle/>
                    <a:p>
                      <a:pPr algn="ctr"/>
                      <a:r>
                        <a:rPr lang="en-US" sz="1200" dirty="0"/>
                        <a:t>1.2%</a:t>
                      </a:r>
                      <a:endParaRPr lang="en-US" sz="1200" dirty="0">
                        <a:latin typeface="Calibri" panose="020F0502020204030204" pitchFamily="34" charset="0"/>
                        <a:cs typeface="Calibri" panose="020F0502020204030204" pitchFamily="34" charset="0"/>
                      </a:endParaRPr>
                    </a:p>
                  </a:txBody>
                  <a:tcPr/>
                </a:tc>
                <a:tc>
                  <a:txBody>
                    <a:bodyPr/>
                    <a:lstStyle/>
                    <a:p>
                      <a:pPr algn="ct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1200" dirty="0" smtClean="0">
                          <a:latin typeface="Calibri" panose="020F0502020204030204" pitchFamily="34" charset="0"/>
                          <a:cs typeface="Calibri" panose="020F0502020204030204" pitchFamily="34" charset="0"/>
                        </a:rPr>
                        <a:t>0.7%</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a:t>−</a:t>
                      </a:r>
                      <a:endParaRPr lang="en-US" sz="20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1200" dirty="0"/>
                        <a:t>2.6%</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a:tc>
                <a:tc>
                  <a:txBody>
                    <a:bodyPr/>
                    <a:lstStyle/>
                    <a:p>
                      <a:pPr algn="ctr"/>
                      <a:r>
                        <a:rPr lang="en-US" sz="1200" dirty="0" smtClean="0">
                          <a:latin typeface="Calibri" panose="020F0502020204030204" pitchFamily="34" charset="0"/>
                          <a:cs typeface="Calibri" panose="020F0502020204030204" pitchFamily="34" charset="0"/>
                        </a:rPr>
                        <a:t>0.1%</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b="0" dirty="0"/>
                        <a:t>+</a:t>
                      </a:r>
                      <a:endParaRPr lang="en-US" sz="2000" b="0" dirty="0">
                        <a:latin typeface="Calibri" panose="020F0502020204030204" pitchFamily="34" charset="0"/>
                        <a:cs typeface="Calibri" panose="020F0502020204030204" pitchFamily="34" charset="0"/>
                      </a:endParaRPr>
                    </a:p>
                  </a:txBody>
                  <a:tcPr/>
                </a:tc>
                <a:tc>
                  <a:txBody>
                    <a:bodyPr/>
                    <a:lstStyle/>
                    <a:p>
                      <a:pPr algn="ctr"/>
                      <a:r>
                        <a:rPr lang="en-US" sz="1200" dirty="0"/>
                        <a:t>3.7%</a:t>
                      </a:r>
                      <a:endParaRPr lang="en-US" sz="1200" dirty="0">
                        <a:latin typeface="Calibri" panose="020F0502020204030204" pitchFamily="34" charset="0"/>
                        <a:cs typeface="Calibri" panose="020F0502020204030204" pitchFamily="34" charset="0"/>
                      </a:endParaRPr>
                    </a:p>
                  </a:txBody>
                  <a:tcPr/>
                </a:tc>
                <a:extLst>
                  <a:ext uri="{0D108BD9-81ED-4DB2-BD59-A6C34878D82A}">
                    <a16:rowId xmlns="" xmlns:a16="http://schemas.microsoft.com/office/drawing/2014/main" val="10007"/>
                  </a:ext>
                </a:extLst>
              </a:tr>
              <a:tr h="413925">
                <a:tc>
                  <a:txBody>
                    <a:bodyPr/>
                    <a:lstStyle/>
                    <a:p>
                      <a:pPr marL="0" marR="0" algn="ctr">
                        <a:lnSpc>
                          <a:spcPct val="106000"/>
                        </a:lnSpc>
                        <a:spcBef>
                          <a:spcPts val="0"/>
                        </a:spcBef>
                        <a:spcAft>
                          <a:spcPts val="800"/>
                        </a:spcAft>
                      </a:pPr>
                      <a:r>
                        <a:rPr lang="en-US" sz="1000" kern="1200" dirty="0">
                          <a:effectLst/>
                        </a:rPr>
                        <a:t>9</a:t>
                      </a:r>
                      <a:endParaRPr lang="en-US" sz="10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algn="ct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1200" dirty="0" smtClean="0">
                          <a:latin typeface="Calibri" panose="020F0502020204030204" pitchFamily="34" charset="0"/>
                          <a:cs typeface="Calibri" panose="020F0502020204030204" pitchFamily="34" charset="0"/>
                        </a:rPr>
                        <a:t>2.1%</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a:t>−</a:t>
                      </a:r>
                      <a:endParaRPr lang="en-US" sz="2000" dirty="0">
                        <a:latin typeface="Calibri" panose="020F0502020204030204" pitchFamily="34" charset="0"/>
                        <a:cs typeface="Calibri" panose="020F0502020204030204" pitchFamily="34" charset="0"/>
                      </a:endParaRPr>
                    </a:p>
                  </a:txBody>
                  <a:tcPr/>
                </a:tc>
                <a:tc>
                  <a:txBody>
                    <a:bodyPr/>
                    <a:lstStyle/>
                    <a:p>
                      <a:pPr algn="ctr"/>
                      <a:r>
                        <a:rPr lang="en-US" sz="1200" dirty="0"/>
                        <a:t>2.5%</a:t>
                      </a:r>
                      <a:endParaRPr lang="en-US" sz="1200" dirty="0">
                        <a:latin typeface="Calibri" panose="020F0502020204030204" pitchFamily="34" charset="0"/>
                        <a:cs typeface="Calibri" panose="020F0502020204030204" pitchFamily="34" charset="0"/>
                      </a:endParaRPr>
                    </a:p>
                  </a:txBody>
                  <a:tcPr/>
                </a:tc>
                <a:tc>
                  <a:txBody>
                    <a:bodyPr/>
                    <a:lstStyle/>
                    <a:p>
                      <a:pPr algn="ct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1200" dirty="0" smtClean="0">
                          <a:latin typeface="Calibri" panose="020F0502020204030204" pitchFamily="34" charset="0"/>
                          <a:cs typeface="Calibri" panose="020F0502020204030204" pitchFamily="34" charset="0"/>
                        </a:rPr>
                        <a:t>5.4%</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a:t>−</a:t>
                      </a:r>
                      <a:endParaRPr lang="en-US" sz="20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1200" dirty="0"/>
                        <a:t>1.8%</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a:tc>
                <a:tc>
                  <a:txBody>
                    <a:bodyPr/>
                    <a:lstStyle/>
                    <a:p>
                      <a:pPr algn="ctr"/>
                      <a:r>
                        <a:rPr lang="en-US" sz="1200" dirty="0" smtClean="0">
                          <a:latin typeface="Calibri" panose="020F0502020204030204" pitchFamily="34" charset="0"/>
                          <a:cs typeface="Calibri" panose="020F0502020204030204" pitchFamily="34" charset="0"/>
                        </a:rPr>
                        <a:t>3.4%</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b="0" dirty="0"/>
                        <a:t>+</a:t>
                      </a:r>
                      <a:endParaRPr lang="en-US" sz="2000" b="0" dirty="0">
                        <a:latin typeface="Calibri" panose="020F0502020204030204" pitchFamily="34" charset="0"/>
                        <a:cs typeface="Calibri" panose="020F0502020204030204" pitchFamily="34" charset="0"/>
                      </a:endParaRPr>
                    </a:p>
                  </a:txBody>
                  <a:tcPr/>
                </a:tc>
                <a:tc>
                  <a:txBody>
                    <a:bodyPr/>
                    <a:lstStyle/>
                    <a:p>
                      <a:pPr algn="ctr"/>
                      <a:r>
                        <a:rPr lang="en-US" sz="1200" dirty="0"/>
                        <a:t>4.4%</a:t>
                      </a:r>
                      <a:endParaRPr lang="en-US" sz="1200" dirty="0">
                        <a:latin typeface="Calibri" panose="020F0502020204030204" pitchFamily="34" charset="0"/>
                        <a:cs typeface="Calibri" panose="020F0502020204030204" pitchFamily="34" charset="0"/>
                      </a:endParaRPr>
                    </a:p>
                  </a:txBody>
                  <a:tcPr/>
                </a:tc>
                <a:extLst>
                  <a:ext uri="{0D108BD9-81ED-4DB2-BD59-A6C34878D82A}">
                    <a16:rowId xmlns="" xmlns:a16="http://schemas.microsoft.com/office/drawing/2014/main" val="10008"/>
                  </a:ext>
                </a:extLst>
              </a:tr>
              <a:tr h="413925">
                <a:tc>
                  <a:txBody>
                    <a:bodyPr/>
                    <a:lstStyle/>
                    <a:p>
                      <a:pPr marL="0" marR="0" algn="ctr">
                        <a:lnSpc>
                          <a:spcPct val="106000"/>
                        </a:lnSpc>
                        <a:spcBef>
                          <a:spcPts val="0"/>
                        </a:spcBef>
                        <a:spcAft>
                          <a:spcPts val="800"/>
                        </a:spcAft>
                      </a:pPr>
                      <a:r>
                        <a:rPr lang="en-US" sz="1000" kern="1200" dirty="0">
                          <a:effectLst/>
                        </a:rPr>
                        <a:t>10</a:t>
                      </a:r>
                      <a:endParaRPr lang="en-US" sz="1000" dirty="0">
                        <a:effectLst/>
                        <a:latin typeface="+mj-lt"/>
                        <a:ea typeface="Calibri" panose="020F0502020204030204" pitchFamily="34" charset="0"/>
                        <a:cs typeface="Times New Roman" panose="02020603050405020304" pitchFamily="18" charset="0"/>
                      </a:endParaRPr>
                    </a:p>
                  </a:txBody>
                  <a:tcPr marL="47832" marR="47832" marT="23916" marB="23916" anchor="ctr">
                    <a:solidFill>
                      <a:schemeClr val="tx2"/>
                    </a:solidFill>
                  </a:tcPr>
                </a:tc>
                <a:tc>
                  <a:txBody>
                    <a:bodyPr/>
                    <a:lstStyle/>
                    <a:p>
                      <a:pPr algn="ct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1200" dirty="0" smtClean="0">
                          <a:latin typeface="Calibri" panose="020F0502020204030204" pitchFamily="34" charset="0"/>
                          <a:cs typeface="Calibri" panose="020F0502020204030204" pitchFamily="34" charset="0"/>
                        </a:rPr>
                        <a:t>4.1%</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a:t>−</a:t>
                      </a:r>
                      <a:endParaRPr lang="en-US" sz="2000" dirty="0">
                        <a:latin typeface="Calibri" panose="020F0502020204030204" pitchFamily="34" charset="0"/>
                        <a:cs typeface="Calibri" panose="020F0502020204030204" pitchFamily="34" charset="0"/>
                      </a:endParaRPr>
                    </a:p>
                  </a:txBody>
                  <a:tcPr/>
                </a:tc>
                <a:tc>
                  <a:txBody>
                    <a:bodyPr/>
                    <a:lstStyle/>
                    <a:p>
                      <a:pPr algn="ctr"/>
                      <a:r>
                        <a:rPr lang="en-US" sz="1200" dirty="0"/>
                        <a:t>8.9%</a:t>
                      </a:r>
                      <a:endParaRPr lang="en-US" sz="1200" dirty="0">
                        <a:latin typeface="Calibri" panose="020F0502020204030204" pitchFamily="34" charset="0"/>
                        <a:cs typeface="Calibri" panose="020F0502020204030204" pitchFamily="34" charset="0"/>
                      </a:endParaRPr>
                    </a:p>
                  </a:txBody>
                  <a:tcPr/>
                </a:tc>
                <a:tc>
                  <a:txBody>
                    <a:bodyPr/>
                    <a:lstStyle/>
                    <a:p>
                      <a:pPr algn="ct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1200" dirty="0" smtClean="0">
                          <a:latin typeface="Calibri" panose="020F0502020204030204" pitchFamily="34" charset="0"/>
                          <a:cs typeface="Calibri" panose="020F0502020204030204" pitchFamily="34" charset="0"/>
                        </a:rPr>
                        <a:t>3%</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a:t>−</a:t>
                      </a:r>
                      <a:endParaRPr lang="en-US" sz="20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1200" dirty="0"/>
                        <a:t>3.6%</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dirty="0" smtClean="0">
                          <a:latin typeface="Calibri" panose="020F0502020204030204" pitchFamily="34" charset="0"/>
                          <a:cs typeface="Calibri" panose="020F0502020204030204" pitchFamily="34" charset="0"/>
                        </a:rPr>
                        <a:t>-</a:t>
                      </a:r>
                      <a:endParaRPr lang="en-US" sz="2000" dirty="0">
                        <a:latin typeface="Calibri" panose="020F0502020204030204" pitchFamily="34" charset="0"/>
                        <a:cs typeface="Calibri" panose="020F0502020204030204" pitchFamily="34" charset="0"/>
                      </a:endParaRPr>
                    </a:p>
                  </a:txBody>
                  <a:tcPr/>
                </a:tc>
                <a:tc>
                  <a:txBody>
                    <a:bodyPr/>
                    <a:lstStyle/>
                    <a:p>
                      <a:pPr algn="ctr"/>
                      <a:r>
                        <a:rPr lang="en-US" sz="1200" dirty="0" smtClean="0">
                          <a:latin typeface="Calibri" panose="020F0502020204030204" pitchFamily="34" charset="0"/>
                          <a:cs typeface="Calibri" panose="020F0502020204030204" pitchFamily="34" charset="0"/>
                        </a:rPr>
                        <a:t>1.2%</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pPr algn="ctr"/>
                      <a:r>
                        <a:rPr lang="en-US" sz="2000" b="0" dirty="0"/>
                        <a:t>+</a:t>
                      </a:r>
                      <a:endParaRPr lang="en-US" sz="2000" b="0" dirty="0">
                        <a:latin typeface="Calibri" panose="020F0502020204030204" pitchFamily="34" charset="0"/>
                        <a:cs typeface="Calibri" panose="020F0502020204030204" pitchFamily="34" charset="0"/>
                      </a:endParaRPr>
                    </a:p>
                  </a:txBody>
                  <a:tcPr/>
                </a:tc>
                <a:tc>
                  <a:txBody>
                    <a:bodyPr/>
                    <a:lstStyle/>
                    <a:p>
                      <a:pPr algn="ctr"/>
                      <a:r>
                        <a:rPr lang="en-US" sz="1200" dirty="0"/>
                        <a:t>12.5%</a:t>
                      </a:r>
                      <a:endParaRPr lang="en-US" sz="1200" dirty="0">
                        <a:latin typeface="Calibri" panose="020F0502020204030204" pitchFamily="34" charset="0"/>
                        <a:cs typeface="Calibri" panose="020F0502020204030204" pitchFamily="34" charset="0"/>
                      </a:endParaRPr>
                    </a:p>
                  </a:txBody>
                  <a:tcPr/>
                </a:tc>
                <a:extLst>
                  <a:ext uri="{0D108BD9-81ED-4DB2-BD59-A6C34878D82A}">
                    <a16:rowId xmlns="" xmlns:a16="http://schemas.microsoft.com/office/drawing/2014/main" val="10009"/>
                  </a:ext>
                </a:extLst>
              </a:tr>
            </a:tbl>
          </a:graphicData>
        </a:graphic>
      </p:graphicFrame>
      <p:sp>
        <p:nvSpPr>
          <p:cNvPr id="25" name="Rectangle 24"/>
          <p:cNvSpPr/>
          <p:nvPr/>
        </p:nvSpPr>
        <p:spPr>
          <a:xfrm>
            <a:off x="226423" y="6029605"/>
            <a:ext cx="8060270" cy="769441"/>
          </a:xfrm>
          <a:prstGeom prst="rect">
            <a:avLst/>
          </a:prstGeom>
        </p:spPr>
        <p:txBody>
          <a:bodyPr wrap="square">
            <a:spAutoFit/>
          </a:bodyPr>
          <a:lstStyle/>
          <a:p>
            <a:r>
              <a:rPr lang="en-US" sz="1100" dirty="0">
                <a:solidFill>
                  <a:srgbClr val="FF0000"/>
                </a:solidFill>
              </a:rPr>
              <a:t>    </a:t>
            </a:r>
            <a:r>
              <a:rPr lang="en-US" sz="1100" dirty="0">
                <a:solidFill>
                  <a:srgbClr val="C00000"/>
                </a:solidFill>
              </a:rPr>
              <a:t>* NJSLA 2018-2019 assessments were optional for 11</a:t>
            </a:r>
            <a:r>
              <a:rPr lang="en-US" sz="1100" baseline="30000" dirty="0">
                <a:solidFill>
                  <a:srgbClr val="C00000"/>
                </a:solidFill>
              </a:rPr>
              <a:t>th</a:t>
            </a:r>
            <a:r>
              <a:rPr lang="en-US" sz="1100" dirty="0">
                <a:solidFill>
                  <a:srgbClr val="C00000"/>
                </a:solidFill>
              </a:rPr>
              <a:t> Grade students . State Percentages do not include results for Grade 11.</a:t>
            </a:r>
          </a:p>
          <a:p>
            <a:pPr marL="171450" indent="-171450">
              <a:buFont typeface="Arial" panose="020B0604020202020204" pitchFamily="34" charset="0"/>
              <a:buChar char="•"/>
            </a:pPr>
            <a:r>
              <a:rPr lang="en-US" sz="1100" dirty="0"/>
              <a:t>Notes: Percentages may not total 100 due to rounding.</a:t>
            </a:r>
          </a:p>
          <a:p>
            <a:pPr marL="171450" indent="-171450">
              <a:buFontTx/>
              <a:buChar char="-"/>
            </a:pPr>
            <a:r>
              <a:rPr lang="en-US" sz="1100" dirty="0">
                <a:solidFill>
                  <a:srgbClr val="C00000"/>
                </a:solidFill>
              </a:rPr>
              <a:t>The plus sign (+) indicates an increase of the % change from the previous year where a minus sign (-) shows a decrease of the % change from the previous year.</a:t>
            </a:r>
          </a:p>
        </p:txBody>
      </p:sp>
      <p:sp>
        <p:nvSpPr>
          <p:cNvPr id="3" name="Slide Number Placeholder 2"/>
          <p:cNvSpPr>
            <a:spLocks noGrp="1"/>
          </p:cNvSpPr>
          <p:nvPr>
            <p:ph type="sldNum" sz="quarter" idx="12"/>
          </p:nvPr>
        </p:nvSpPr>
        <p:spPr/>
        <p:txBody>
          <a:bodyPr/>
          <a:lstStyle/>
          <a:p>
            <a:fld id="{356A72F1-C897-1647-9CE8-BFFB19418015}" type="slidenum">
              <a:rPr lang="en-US" smtClean="0"/>
              <a:pPr/>
              <a:t>5</a:t>
            </a:fld>
            <a:endParaRPr lang="en-US" dirty="0"/>
          </a:p>
        </p:txBody>
      </p:sp>
    </p:spTree>
    <p:extLst>
      <p:ext uri="{BB962C8B-B14F-4D97-AF65-F5344CB8AC3E}">
        <p14:creationId xmlns:p14="http://schemas.microsoft.com/office/powerpoint/2010/main" val="8533432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sz="2000" cap="none" dirty="0"/>
              <a:t>Comparison of </a:t>
            </a:r>
            <a:r>
              <a:rPr lang="en-US" sz="2000" cap="none" dirty="0">
                <a:solidFill>
                  <a:schemeClr val="tx2">
                    <a:lumMod val="20000"/>
                    <a:lumOff val="80000"/>
                  </a:schemeClr>
                </a:solidFill>
              </a:rPr>
              <a:t>Waldwick’s</a:t>
            </a:r>
            <a:r>
              <a:rPr lang="en-US" sz="2000" cap="none" dirty="0"/>
              <a:t/>
            </a:r>
            <a:br>
              <a:rPr lang="en-US" sz="2000" cap="none" dirty="0"/>
            </a:br>
            <a:r>
              <a:rPr lang="en-US" sz="2000" cap="none" dirty="0"/>
              <a:t>Number of Students Tested </a:t>
            </a:r>
            <a:br>
              <a:rPr lang="en-US" sz="2000" cap="none" dirty="0"/>
            </a:br>
            <a:r>
              <a:rPr lang="en-US" sz="2000" cap="none" dirty="0"/>
              <a:t>Spring 2018 &amp; Spring 2019 NJSLA Administrations</a:t>
            </a:r>
            <a:r>
              <a:rPr lang="en-US" sz="2000" b="1" cap="none" dirty="0"/>
              <a:t/>
            </a:r>
            <a:br>
              <a:rPr lang="en-US" sz="2000" b="1" cap="none" dirty="0"/>
            </a:br>
            <a:r>
              <a:rPr lang="en-US" sz="2000" b="1" cap="none" dirty="0"/>
              <a:t>English Language Arts</a:t>
            </a:r>
          </a:p>
        </p:txBody>
      </p:sp>
      <p:graphicFrame>
        <p:nvGraphicFramePr>
          <p:cNvPr id="5" name="Content Placeholder 6"/>
          <p:cNvGraphicFramePr>
            <a:graphicFrameLocks/>
          </p:cNvGraphicFramePr>
          <p:nvPr>
            <p:extLst>
              <p:ext uri="{D42A27DB-BD31-4B8C-83A1-F6EECF244321}">
                <p14:modId xmlns:p14="http://schemas.microsoft.com/office/powerpoint/2010/main" val="2630134548"/>
              </p:ext>
            </p:extLst>
          </p:nvPr>
        </p:nvGraphicFramePr>
        <p:xfrm>
          <a:off x="527168" y="2012996"/>
          <a:ext cx="8088924" cy="3357912"/>
        </p:xfrm>
        <a:graphic>
          <a:graphicData uri="http://schemas.openxmlformats.org/drawingml/2006/table">
            <a:tbl>
              <a:tblPr firstRow="1" firstCol="1" bandRow="1">
                <a:tableStyleId>{5C22544A-7EE6-4342-B048-85BDC9FD1C3A}</a:tableStyleId>
              </a:tblPr>
              <a:tblGrid>
                <a:gridCol w="921804">
                  <a:extLst>
                    <a:ext uri="{9D8B030D-6E8A-4147-A177-3AD203B41FA5}">
                      <a16:colId xmlns="" xmlns:a16="http://schemas.microsoft.com/office/drawing/2014/main" val="20000"/>
                    </a:ext>
                  </a:extLst>
                </a:gridCol>
                <a:gridCol w="2090910">
                  <a:extLst>
                    <a:ext uri="{9D8B030D-6E8A-4147-A177-3AD203B41FA5}">
                      <a16:colId xmlns="" xmlns:a16="http://schemas.microsoft.com/office/drawing/2014/main" val="20001"/>
                    </a:ext>
                  </a:extLst>
                </a:gridCol>
                <a:gridCol w="2090910">
                  <a:extLst>
                    <a:ext uri="{9D8B030D-6E8A-4147-A177-3AD203B41FA5}">
                      <a16:colId xmlns="" xmlns:a16="http://schemas.microsoft.com/office/drawing/2014/main" val="20002"/>
                    </a:ext>
                  </a:extLst>
                </a:gridCol>
                <a:gridCol w="2985300">
                  <a:extLst>
                    <a:ext uri="{9D8B030D-6E8A-4147-A177-3AD203B41FA5}">
                      <a16:colId xmlns="" xmlns:a16="http://schemas.microsoft.com/office/drawing/2014/main" val="138001049"/>
                    </a:ext>
                  </a:extLst>
                </a:gridCol>
              </a:tblGrid>
              <a:tr h="546132">
                <a:tc>
                  <a:txBody>
                    <a:bodyPr/>
                    <a:lstStyle/>
                    <a:p>
                      <a:pPr algn="ctr"/>
                      <a:r>
                        <a:rPr lang="en-US" sz="1400" dirty="0">
                          <a:latin typeface="Calibri" panose="020F0502020204030204" pitchFamily="34" charset="0"/>
                          <a:cs typeface="Calibri" panose="020F0502020204030204" pitchFamily="34" charset="0"/>
                        </a:rPr>
                        <a:t>Grade</a:t>
                      </a:r>
                    </a:p>
                  </a:txBody>
                  <a:tcPr marL="98268" marR="98268" marT="34290" marB="34290">
                    <a:solidFill>
                      <a:schemeClr val="tx2"/>
                    </a:solidFill>
                  </a:tcPr>
                </a:tc>
                <a:tc>
                  <a:txBody>
                    <a:bodyPr/>
                    <a:lstStyle/>
                    <a:p>
                      <a:pPr algn="ctr"/>
                      <a:r>
                        <a:rPr lang="en-US" sz="1400" dirty="0">
                          <a:latin typeface="Calibri" panose="020F0502020204030204" pitchFamily="34" charset="0"/>
                          <a:cs typeface="Calibri" panose="020F0502020204030204" pitchFamily="34" charset="0"/>
                        </a:rPr>
                        <a:t> Students Tested 2019</a:t>
                      </a:r>
                    </a:p>
                  </a:txBody>
                  <a:tcPr marL="98268" marR="98268" marT="34290" marB="34290">
                    <a:solidFill>
                      <a:schemeClr val="tx2"/>
                    </a:solidFill>
                  </a:tcPr>
                </a:tc>
                <a:tc>
                  <a:txBody>
                    <a:bodyPr/>
                    <a:lstStyle/>
                    <a:p>
                      <a:pPr algn="ctr"/>
                      <a:r>
                        <a:rPr lang="en-US" sz="1400" dirty="0">
                          <a:solidFill>
                            <a:schemeClr val="bg1"/>
                          </a:solidFill>
                          <a:latin typeface="Calibri" panose="020F0502020204030204" pitchFamily="34" charset="0"/>
                          <a:cs typeface="Calibri" panose="020F0502020204030204" pitchFamily="34" charset="0"/>
                        </a:rPr>
                        <a:t>Students Tested 2018</a:t>
                      </a:r>
                    </a:p>
                  </a:txBody>
                  <a:tcPr marL="98268" marR="98268" marT="34290" marB="34290">
                    <a:solidFill>
                      <a:schemeClr val="tx2"/>
                    </a:solidFill>
                  </a:tcPr>
                </a:tc>
                <a:tc>
                  <a:txBody>
                    <a:bodyPr/>
                    <a:lstStyle/>
                    <a:p>
                      <a:pPr algn="ctr"/>
                      <a:r>
                        <a:rPr lang="en-US" sz="1400" dirty="0">
                          <a:solidFill>
                            <a:schemeClr val="bg1"/>
                          </a:solidFill>
                          <a:latin typeface="Calibri" panose="020F0502020204030204" pitchFamily="34" charset="0"/>
                          <a:cs typeface="Calibri" panose="020F0502020204030204" pitchFamily="34" charset="0"/>
                        </a:rPr>
                        <a:t>Difference between number of students tested in 2018 and 2019</a:t>
                      </a:r>
                    </a:p>
                  </a:txBody>
                  <a:tcPr marL="98268" marR="98268" marT="34290" marB="34290">
                    <a:solidFill>
                      <a:schemeClr val="tx2"/>
                    </a:solidFill>
                  </a:tcPr>
                </a:tc>
                <a:extLst>
                  <a:ext uri="{0D108BD9-81ED-4DB2-BD59-A6C34878D82A}">
                    <a16:rowId xmlns="" xmlns:a16="http://schemas.microsoft.com/office/drawing/2014/main" val="10001"/>
                  </a:ext>
                </a:extLst>
              </a:tr>
              <a:tr h="310875">
                <a:tc>
                  <a:txBody>
                    <a:bodyPr/>
                    <a:lstStyle/>
                    <a:p>
                      <a:pPr algn="ctr"/>
                      <a:r>
                        <a:rPr lang="en-US" sz="1400" dirty="0">
                          <a:latin typeface="Calibri" panose="020F0502020204030204" pitchFamily="34" charset="0"/>
                          <a:cs typeface="Calibri" panose="020F0502020204030204" pitchFamily="34" charset="0"/>
                        </a:rPr>
                        <a:t>3</a:t>
                      </a:r>
                    </a:p>
                  </a:txBody>
                  <a:tcPr marL="98268" marR="98268" marT="34290" marB="34290">
                    <a:solidFill>
                      <a:schemeClr val="tx2"/>
                    </a:solidFill>
                  </a:tcPr>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121 (96.8%)</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129 (98.5%)</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-8</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extLst>
                  <a:ext uri="{0D108BD9-81ED-4DB2-BD59-A6C34878D82A}">
                    <a16:rowId xmlns="" xmlns:a16="http://schemas.microsoft.com/office/drawing/2014/main" val="10002"/>
                  </a:ext>
                </a:extLst>
              </a:tr>
              <a:tr h="310875">
                <a:tc>
                  <a:txBody>
                    <a:bodyPr/>
                    <a:lstStyle/>
                    <a:p>
                      <a:pPr algn="ctr"/>
                      <a:r>
                        <a:rPr lang="en-US" sz="1400" dirty="0">
                          <a:latin typeface="Calibri" panose="020F0502020204030204" pitchFamily="34" charset="0"/>
                          <a:cs typeface="Calibri" panose="020F0502020204030204" pitchFamily="34" charset="0"/>
                        </a:rPr>
                        <a:t>4</a:t>
                      </a:r>
                    </a:p>
                  </a:txBody>
                  <a:tcPr marL="98268" marR="98268" marT="34290" marB="34290">
                    <a:solidFill>
                      <a:schemeClr val="tx2"/>
                    </a:solidFill>
                  </a:tcPr>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129 (99.2%)</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122 (100%)</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+7</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extLst>
                  <a:ext uri="{0D108BD9-81ED-4DB2-BD59-A6C34878D82A}">
                    <a16:rowId xmlns="" xmlns:a16="http://schemas.microsoft.com/office/drawing/2014/main" val="10003"/>
                  </a:ext>
                </a:extLst>
              </a:tr>
              <a:tr h="310875">
                <a:tc>
                  <a:txBody>
                    <a:bodyPr/>
                    <a:lstStyle/>
                    <a:p>
                      <a:pPr algn="ctr"/>
                      <a:r>
                        <a:rPr lang="en-US" sz="1400" dirty="0">
                          <a:latin typeface="Calibri" panose="020F0502020204030204" pitchFamily="34" charset="0"/>
                          <a:cs typeface="Calibri" panose="020F0502020204030204" pitchFamily="34" charset="0"/>
                        </a:rPr>
                        <a:t>5</a:t>
                      </a:r>
                    </a:p>
                  </a:txBody>
                  <a:tcPr marL="98268" marR="98268" marT="34290" marB="34290">
                    <a:solidFill>
                      <a:schemeClr val="tx2"/>
                    </a:solidFill>
                  </a:tcPr>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121 (97.6%)</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125 (98.4%)</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-4</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extLst>
                  <a:ext uri="{0D108BD9-81ED-4DB2-BD59-A6C34878D82A}">
                    <a16:rowId xmlns="" xmlns:a16="http://schemas.microsoft.com/office/drawing/2014/main" val="10004"/>
                  </a:ext>
                </a:extLst>
              </a:tr>
              <a:tr h="310875">
                <a:tc>
                  <a:txBody>
                    <a:bodyPr/>
                    <a:lstStyle/>
                    <a:p>
                      <a:pPr algn="ctr"/>
                      <a:r>
                        <a:rPr lang="en-US" sz="1400" dirty="0">
                          <a:latin typeface="Calibri" panose="020F0502020204030204" pitchFamily="34" charset="0"/>
                          <a:cs typeface="Calibri" panose="020F0502020204030204" pitchFamily="34" charset="0"/>
                        </a:rPr>
                        <a:t>6</a:t>
                      </a:r>
                    </a:p>
                  </a:txBody>
                  <a:tcPr marL="98268" marR="98268" marT="34290" marB="34290">
                    <a:solidFill>
                      <a:schemeClr val="tx2"/>
                    </a:solidFill>
                  </a:tcPr>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122 (96.8%)</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118 (98.3 %)</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+4</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extLst>
                  <a:ext uri="{0D108BD9-81ED-4DB2-BD59-A6C34878D82A}">
                    <a16:rowId xmlns="" xmlns:a16="http://schemas.microsoft.com/office/drawing/2014/main" val="10005"/>
                  </a:ext>
                </a:extLst>
              </a:tr>
              <a:tr h="310875">
                <a:tc>
                  <a:txBody>
                    <a:bodyPr/>
                    <a:lstStyle/>
                    <a:p>
                      <a:pPr algn="ctr"/>
                      <a:r>
                        <a:rPr lang="en-US" sz="1400" dirty="0">
                          <a:latin typeface="Calibri" panose="020F0502020204030204" pitchFamily="34" charset="0"/>
                          <a:cs typeface="Calibri" panose="020F0502020204030204" pitchFamily="34" charset="0"/>
                        </a:rPr>
                        <a:t>7</a:t>
                      </a:r>
                    </a:p>
                  </a:txBody>
                  <a:tcPr marL="98268" marR="98268" marT="34290" marB="34290">
                    <a:solidFill>
                      <a:schemeClr val="tx2"/>
                    </a:solidFill>
                  </a:tcPr>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118 (95.1%)</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111 (94%)</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+7</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extLst>
                  <a:ext uri="{0D108BD9-81ED-4DB2-BD59-A6C34878D82A}">
                    <a16:rowId xmlns="" xmlns:a16="http://schemas.microsoft.com/office/drawing/2014/main" val="10006"/>
                  </a:ext>
                </a:extLst>
              </a:tr>
              <a:tr h="310875">
                <a:tc>
                  <a:txBody>
                    <a:bodyPr/>
                    <a:lstStyle/>
                    <a:p>
                      <a:pPr algn="ctr"/>
                      <a:r>
                        <a:rPr lang="en-US" sz="1400" dirty="0">
                          <a:latin typeface="Calibri" panose="020F0502020204030204" pitchFamily="34" charset="0"/>
                          <a:cs typeface="Calibri" panose="020F0502020204030204" pitchFamily="34" charset="0"/>
                        </a:rPr>
                        <a:t>8</a:t>
                      </a:r>
                    </a:p>
                  </a:txBody>
                  <a:tcPr marL="98268" marR="98268" marT="34290" marB="34290">
                    <a:solidFill>
                      <a:schemeClr val="tx2"/>
                    </a:solidFill>
                  </a:tcPr>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113 (99.1%)</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132 (100%)</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-19</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extLst>
                  <a:ext uri="{0D108BD9-81ED-4DB2-BD59-A6C34878D82A}">
                    <a16:rowId xmlns="" xmlns:a16="http://schemas.microsoft.com/office/drawing/2014/main" val="10007"/>
                  </a:ext>
                </a:extLst>
              </a:tr>
              <a:tr h="310875">
                <a:tc>
                  <a:txBody>
                    <a:bodyPr/>
                    <a:lstStyle/>
                    <a:p>
                      <a:pPr algn="ctr"/>
                      <a:r>
                        <a:rPr lang="en-US" sz="1400" dirty="0">
                          <a:latin typeface="Calibri" panose="020F0502020204030204" pitchFamily="34" charset="0"/>
                          <a:cs typeface="Calibri" panose="020F0502020204030204" pitchFamily="34" charset="0"/>
                        </a:rPr>
                        <a:t>9</a:t>
                      </a:r>
                    </a:p>
                  </a:txBody>
                  <a:tcPr marL="98268" marR="98268" marT="34290" marB="34290">
                    <a:solidFill>
                      <a:schemeClr val="tx2"/>
                    </a:solidFill>
                  </a:tcPr>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126 (93.3%)</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106 (95.5%)</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+20</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extLst>
                  <a:ext uri="{0D108BD9-81ED-4DB2-BD59-A6C34878D82A}">
                    <a16:rowId xmlns="" xmlns:a16="http://schemas.microsoft.com/office/drawing/2014/main" val="10008"/>
                  </a:ext>
                </a:extLst>
              </a:tr>
              <a:tr h="310875">
                <a:tc>
                  <a:txBody>
                    <a:bodyPr/>
                    <a:lstStyle/>
                    <a:p>
                      <a:pPr algn="ctr"/>
                      <a:r>
                        <a:rPr lang="en-US" sz="1400" dirty="0">
                          <a:latin typeface="Calibri" panose="020F0502020204030204" pitchFamily="34" charset="0"/>
                          <a:cs typeface="Calibri" panose="020F0502020204030204" pitchFamily="34" charset="0"/>
                        </a:rPr>
                        <a:t>10</a:t>
                      </a:r>
                    </a:p>
                  </a:txBody>
                  <a:tcPr marL="98268" marR="98268" marT="34290" marB="34290">
                    <a:solidFill>
                      <a:schemeClr val="tx2"/>
                    </a:solidFill>
                  </a:tcPr>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108 (96.4%)</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107 (96.4%)</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+1</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extLst>
                  <a:ext uri="{0D108BD9-81ED-4DB2-BD59-A6C34878D82A}">
                    <a16:rowId xmlns="" xmlns:a16="http://schemas.microsoft.com/office/drawing/2014/main" val="10009"/>
                  </a:ext>
                </a:extLst>
              </a:tr>
              <a:tr h="310875">
                <a:tc>
                  <a:txBody>
                    <a:bodyPr/>
                    <a:lstStyle/>
                    <a:p>
                      <a:pPr algn="ctr"/>
                      <a:r>
                        <a:rPr lang="en-US" sz="1400" dirty="0">
                          <a:latin typeface="Calibri" panose="020F0502020204030204" pitchFamily="34" charset="0"/>
                          <a:cs typeface="Calibri" panose="020F0502020204030204" pitchFamily="34" charset="0"/>
                        </a:rPr>
                        <a:t>Total</a:t>
                      </a:r>
                    </a:p>
                  </a:txBody>
                  <a:tcPr marL="98268" marR="98268" marT="34290" marB="34290">
                    <a:solidFill>
                      <a:schemeClr val="tx2"/>
                    </a:solidFill>
                  </a:tcPr>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958 (96.8%)</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950 (98.5%)</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tc>
                  <a:txBody>
                    <a:bodyPr/>
                    <a:lstStyle/>
                    <a:p>
                      <a:pPr algn="ctr"/>
                      <a:r>
                        <a:rPr lang="en-US" sz="1600" dirty="0" smtClean="0">
                          <a:solidFill>
                            <a:schemeClr val="tx1"/>
                          </a:solidFill>
                          <a:latin typeface="Calibri" panose="020F0502020204030204" pitchFamily="34" charset="0"/>
                          <a:cs typeface="Calibri" panose="020F0502020204030204" pitchFamily="34" charset="0"/>
                        </a:rPr>
                        <a:t>+8</a:t>
                      </a:r>
                      <a:endParaRPr lang="en-US" sz="1600" dirty="0">
                        <a:solidFill>
                          <a:schemeClr val="tx1"/>
                        </a:solidFill>
                        <a:latin typeface="Calibri" panose="020F0502020204030204" pitchFamily="34" charset="0"/>
                        <a:cs typeface="Calibri" panose="020F0502020204030204" pitchFamily="34" charset="0"/>
                      </a:endParaRPr>
                    </a:p>
                  </a:txBody>
                  <a:tcPr marL="98268" marR="98268" marT="34290" marB="34290"/>
                </a:tc>
                <a:extLst>
                  <a:ext uri="{0D108BD9-81ED-4DB2-BD59-A6C34878D82A}">
                    <a16:rowId xmlns="" xmlns:a16="http://schemas.microsoft.com/office/drawing/2014/main" val="10011"/>
                  </a:ext>
                </a:extLst>
              </a:tr>
            </a:tbl>
          </a:graphicData>
        </a:graphic>
      </p:graphicFrame>
      <p:sp>
        <p:nvSpPr>
          <p:cNvPr id="6" name="TextBox 5"/>
          <p:cNvSpPr txBox="1"/>
          <p:nvPr/>
        </p:nvSpPr>
        <p:spPr>
          <a:xfrm>
            <a:off x="527168" y="5930445"/>
            <a:ext cx="5988143" cy="415498"/>
          </a:xfrm>
          <a:prstGeom prst="rect">
            <a:avLst/>
          </a:prstGeom>
          <a:noFill/>
        </p:spPr>
        <p:txBody>
          <a:bodyPr wrap="square" rtlCol="0" anchor="t">
            <a:spAutoFit/>
          </a:bodyPr>
          <a:lstStyle/>
          <a:p>
            <a:r>
              <a:rPr lang="en-US" sz="1050" dirty="0">
                <a:solidFill>
                  <a:srgbClr val="C00000"/>
                </a:solidFill>
              </a:rPr>
              <a:t>** NJSLA 2018-2019 assessments were optional for 11</a:t>
            </a:r>
            <a:r>
              <a:rPr lang="en-US" sz="1050" baseline="30000" dirty="0">
                <a:solidFill>
                  <a:srgbClr val="C00000"/>
                </a:solidFill>
              </a:rPr>
              <a:t>th</a:t>
            </a:r>
            <a:r>
              <a:rPr lang="en-US" sz="1050" dirty="0">
                <a:solidFill>
                  <a:srgbClr val="C00000"/>
                </a:solidFill>
              </a:rPr>
              <a:t> Grade students.</a:t>
            </a:r>
          </a:p>
          <a:p>
            <a:r>
              <a:rPr lang="en-US" sz="1050" dirty="0"/>
              <a:t>Note: “Students Tested” represents individual valid test scores for English Language Arts.</a:t>
            </a:r>
          </a:p>
        </p:txBody>
      </p:sp>
      <p:sp>
        <p:nvSpPr>
          <p:cNvPr id="3" name="Slide Number Placeholder 2"/>
          <p:cNvSpPr>
            <a:spLocks noGrp="1"/>
          </p:cNvSpPr>
          <p:nvPr>
            <p:ph type="sldNum" sz="quarter" idx="12"/>
          </p:nvPr>
        </p:nvSpPr>
        <p:spPr/>
        <p:txBody>
          <a:bodyPr/>
          <a:lstStyle/>
          <a:p>
            <a:fld id="{356A72F1-C897-1647-9CE8-BFFB19418015}" type="slidenum">
              <a:rPr lang="en-US" smtClean="0"/>
              <a:pPr/>
              <a:t>6</a:t>
            </a:fld>
            <a:endParaRPr lang="en-US" dirty="0"/>
          </a:p>
        </p:txBody>
      </p:sp>
    </p:spTree>
    <p:extLst>
      <p:ext uri="{BB962C8B-B14F-4D97-AF65-F5344CB8AC3E}">
        <p14:creationId xmlns:p14="http://schemas.microsoft.com/office/powerpoint/2010/main" val="21207090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97840" y="304800"/>
            <a:ext cx="8077200" cy="1002267"/>
          </a:xfrm>
        </p:spPr>
        <p:txBody>
          <a:bodyPr>
            <a:normAutofit fontScale="90000"/>
          </a:bodyPr>
          <a:lstStyle/>
          <a:p>
            <a:r>
              <a:rPr lang="en-US" sz="2000" cap="none" dirty="0">
                <a:solidFill>
                  <a:prstClr val="white"/>
                </a:solidFill>
              </a:rPr>
              <a:t>Comparison of </a:t>
            </a:r>
            <a:r>
              <a:rPr lang="en-US" sz="2000" cap="none" dirty="0">
                <a:solidFill>
                  <a:schemeClr val="tx2">
                    <a:lumMod val="20000"/>
                    <a:lumOff val="80000"/>
                  </a:schemeClr>
                </a:solidFill>
              </a:rPr>
              <a:t>Waldwick’s</a:t>
            </a:r>
            <a:r>
              <a:rPr lang="en-US" sz="2000" cap="none" dirty="0" smtClean="0">
                <a:solidFill>
                  <a:srgbClr val="FFFF00"/>
                </a:solidFill>
              </a:rPr>
              <a:t> </a:t>
            </a:r>
            <a:r>
              <a:rPr lang="en-US" sz="2000" cap="none" dirty="0"/>
              <a:t/>
            </a:r>
            <a:br>
              <a:rPr lang="en-US" sz="2000" cap="none" dirty="0"/>
            </a:br>
            <a:r>
              <a:rPr lang="en-US" sz="1800" cap="none" dirty="0">
                <a:solidFill>
                  <a:prstClr val="white"/>
                </a:solidFill>
              </a:rPr>
              <a:t>Spring 2019 NJSLA Administrations</a:t>
            </a:r>
            <a:r>
              <a:rPr lang="en-US" sz="1800" b="1" cap="none" dirty="0">
                <a:solidFill>
                  <a:prstClr val="white"/>
                </a:solidFill>
              </a:rPr>
              <a:t/>
            </a:r>
            <a:br>
              <a:rPr lang="en-US" sz="1800" b="1" cap="none" dirty="0">
                <a:solidFill>
                  <a:prstClr val="white"/>
                </a:solidFill>
              </a:rPr>
            </a:br>
            <a:r>
              <a:rPr lang="en-US" sz="1800" b="1" cap="none" dirty="0">
                <a:solidFill>
                  <a:prstClr val="white"/>
                </a:solidFill>
              </a:rPr>
              <a:t>English Language Arts to New Jersey</a:t>
            </a:r>
            <a:br>
              <a:rPr lang="en-US" sz="1800" b="1" cap="none" dirty="0">
                <a:solidFill>
                  <a:prstClr val="white"/>
                </a:solidFill>
              </a:rPr>
            </a:br>
            <a:r>
              <a:rPr lang="en-US" sz="1800" b="1" cap="none" dirty="0">
                <a:solidFill>
                  <a:prstClr val="white"/>
                </a:solidFill>
              </a:rPr>
              <a:t>Percentages for 2019</a:t>
            </a:r>
            <a:endParaRPr lang="en-US" sz="1800" b="1" cap="none"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049016803"/>
              </p:ext>
            </p:extLst>
          </p:nvPr>
        </p:nvGraphicFramePr>
        <p:xfrm>
          <a:off x="211015" y="1783021"/>
          <a:ext cx="8721970" cy="3677499"/>
        </p:xfrm>
        <a:graphic>
          <a:graphicData uri="http://schemas.openxmlformats.org/drawingml/2006/table">
            <a:tbl>
              <a:tblPr firstRow="1" bandRow="1">
                <a:tableStyleId>{5C22544A-7EE6-4342-B048-85BDC9FD1C3A}</a:tableStyleId>
              </a:tblPr>
              <a:tblGrid>
                <a:gridCol w="675250">
                  <a:extLst>
                    <a:ext uri="{9D8B030D-6E8A-4147-A177-3AD203B41FA5}">
                      <a16:colId xmlns="" xmlns:a16="http://schemas.microsoft.com/office/drawing/2014/main" val="20000"/>
                    </a:ext>
                  </a:extLst>
                </a:gridCol>
                <a:gridCol w="804672">
                  <a:extLst>
                    <a:ext uri="{9D8B030D-6E8A-4147-A177-3AD203B41FA5}">
                      <a16:colId xmlns="" xmlns:a16="http://schemas.microsoft.com/office/drawing/2014/main" val="20001"/>
                    </a:ext>
                  </a:extLst>
                </a:gridCol>
                <a:gridCol w="804672">
                  <a:extLst>
                    <a:ext uri="{9D8B030D-6E8A-4147-A177-3AD203B41FA5}">
                      <a16:colId xmlns="" xmlns:a16="http://schemas.microsoft.com/office/drawing/2014/main" val="20002"/>
                    </a:ext>
                  </a:extLst>
                </a:gridCol>
                <a:gridCol w="804672">
                  <a:extLst>
                    <a:ext uri="{9D8B030D-6E8A-4147-A177-3AD203B41FA5}">
                      <a16:colId xmlns="" xmlns:a16="http://schemas.microsoft.com/office/drawing/2014/main" val="20003"/>
                    </a:ext>
                  </a:extLst>
                </a:gridCol>
                <a:gridCol w="804672">
                  <a:extLst>
                    <a:ext uri="{9D8B030D-6E8A-4147-A177-3AD203B41FA5}">
                      <a16:colId xmlns="" xmlns:a16="http://schemas.microsoft.com/office/drawing/2014/main" val="20004"/>
                    </a:ext>
                  </a:extLst>
                </a:gridCol>
                <a:gridCol w="804672">
                  <a:extLst>
                    <a:ext uri="{9D8B030D-6E8A-4147-A177-3AD203B41FA5}">
                      <a16:colId xmlns="" xmlns:a16="http://schemas.microsoft.com/office/drawing/2014/main" val="20005"/>
                    </a:ext>
                  </a:extLst>
                </a:gridCol>
                <a:gridCol w="804672">
                  <a:extLst>
                    <a:ext uri="{9D8B030D-6E8A-4147-A177-3AD203B41FA5}">
                      <a16:colId xmlns="" xmlns:a16="http://schemas.microsoft.com/office/drawing/2014/main" val="20006"/>
                    </a:ext>
                  </a:extLst>
                </a:gridCol>
                <a:gridCol w="804672">
                  <a:extLst>
                    <a:ext uri="{9D8B030D-6E8A-4147-A177-3AD203B41FA5}">
                      <a16:colId xmlns="" xmlns:a16="http://schemas.microsoft.com/office/drawing/2014/main" val="20007"/>
                    </a:ext>
                  </a:extLst>
                </a:gridCol>
                <a:gridCol w="804672">
                  <a:extLst>
                    <a:ext uri="{9D8B030D-6E8A-4147-A177-3AD203B41FA5}">
                      <a16:colId xmlns="" xmlns:a16="http://schemas.microsoft.com/office/drawing/2014/main" val="20008"/>
                    </a:ext>
                  </a:extLst>
                </a:gridCol>
                <a:gridCol w="804672">
                  <a:extLst>
                    <a:ext uri="{9D8B030D-6E8A-4147-A177-3AD203B41FA5}">
                      <a16:colId xmlns="" xmlns:a16="http://schemas.microsoft.com/office/drawing/2014/main" val="20009"/>
                    </a:ext>
                  </a:extLst>
                </a:gridCol>
                <a:gridCol w="804672">
                  <a:extLst>
                    <a:ext uri="{9D8B030D-6E8A-4147-A177-3AD203B41FA5}">
                      <a16:colId xmlns="" xmlns:a16="http://schemas.microsoft.com/office/drawing/2014/main" val="20010"/>
                    </a:ext>
                  </a:extLst>
                </a:gridCol>
              </a:tblGrid>
              <a:tr h="613803">
                <a:tc>
                  <a:txBody>
                    <a:bodyPr/>
                    <a:lstStyle/>
                    <a:p>
                      <a:r>
                        <a:rPr lang="en-US" sz="1400" b="1" dirty="0">
                          <a:solidFill>
                            <a:schemeClr val="bg1"/>
                          </a:solidFill>
                          <a:latin typeface="Calibri" panose="020F0502020204030204" pitchFamily="34" charset="0"/>
                          <a:cs typeface="Calibri" panose="020F0502020204030204" pitchFamily="34" charset="0"/>
                        </a:rPr>
                        <a:t>Grade</a:t>
                      </a:r>
                    </a:p>
                  </a:txBody>
                  <a:tcPr marL="98268" marR="98268" marT="34290" marB="34290">
                    <a:solidFill>
                      <a:schemeClr val="tx2"/>
                    </a:solidFill>
                  </a:tcPr>
                </a:tc>
                <a:tc>
                  <a:txBody>
                    <a:bodyPr/>
                    <a:lstStyle/>
                    <a:p>
                      <a:pPr algn="ctr"/>
                      <a:r>
                        <a:rPr lang="en-US" sz="1400" dirty="0">
                          <a:solidFill>
                            <a:schemeClr val="bg1"/>
                          </a:solidFill>
                          <a:latin typeface="+mj-lt"/>
                        </a:rPr>
                        <a:t>Level 1, District</a:t>
                      </a:r>
                    </a:p>
                  </a:txBody>
                  <a:tcPr marL="68580" marR="68580" marT="34290" marB="34290">
                    <a:solidFill>
                      <a:schemeClr val="tx2"/>
                    </a:solidFill>
                  </a:tcPr>
                </a:tc>
                <a:tc>
                  <a:txBody>
                    <a:bodyPr/>
                    <a:lstStyle/>
                    <a:p>
                      <a:pPr algn="ctr"/>
                      <a:r>
                        <a:rPr lang="en-US" sz="1400" b="1" dirty="0">
                          <a:solidFill>
                            <a:schemeClr val="bg1"/>
                          </a:solidFill>
                          <a:latin typeface="+mj-lt"/>
                        </a:rPr>
                        <a:t>Level 1, State</a:t>
                      </a:r>
                    </a:p>
                  </a:txBody>
                  <a:tcPr marL="68580" marR="68580" marT="34290" marB="34290">
                    <a:solidFill>
                      <a:schemeClr val="tx2"/>
                    </a:solidFill>
                  </a:tcPr>
                </a:tc>
                <a:tc>
                  <a:txBody>
                    <a:bodyPr/>
                    <a:lstStyle/>
                    <a:p>
                      <a:pPr algn="ctr"/>
                      <a:r>
                        <a:rPr lang="en-US" sz="1400" dirty="0">
                          <a:solidFill>
                            <a:schemeClr val="bg1"/>
                          </a:solidFill>
                          <a:latin typeface="+mj-lt"/>
                        </a:rPr>
                        <a:t>Level 2, District</a:t>
                      </a:r>
                    </a:p>
                  </a:txBody>
                  <a:tcPr marL="68580" marR="68580" marT="34290" marB="34290">
                    <a:solidFill>
                      <a:schemeClr val="tx2"/>
                    </a:solidFill>
                  </a:tcPr>
                </a:tc>
                <a:tc>
                  <a:txBody>
                    <a:bodyPr/>
                    <a:lstStyle/>
                    <a:p>
                      <a:pPr algn="ctr"/>
                      <a:r>
                        <a:rPr lang="en-US" sz="1400" b="1" dirty="0">
                          <a:solidFill>
                            <a:schemeClr val="bg1"/>
                          </a:solidFill>
                          <a:latin typeface="+mj-lt"/>
                        </a:rPr>
                        <a:t>Level 2, State</a:t>
                      </a:r>
                    </a:p>
                  </a:txBody>
                  <a:tcPr marL="68580" marR="68580" marT="34290" marB="34290">
                    <a:solidFill>
                      <a:schemeClr val="tx2"/>
                    </a:solidFill>
                  </a:tcPr>
                </a:tc>
                <a:tc>
                  <a:txBody>
                    <a:bodyPr/>
                    <a:lstStyle/>
                    <a:p>
                      <a:pPr algn="ctr"/>
                      <a:r>
                        <a:rPr lang="en-US" sz="1400" dirty="0">
                          <a:solidFill>
                            <a:schemeClr val="bg1"/>
                          </a:solidFill>
                          <a:latin typeface="+mj-lt"/>
                        </a:rPr>
                        <a:t>Level 3, District</a:t>
                      </a:r>
                    </a:p>
                  </a:txBody>
                  <a:tcPr marL="68580" marR="68580" marT="34290" marB="34290">
                    <a:solidFill>
                      <a:schemeClr val="tx2"/>
                    </a:solidFill>
                  </a:tcPr>
                </a:tc>
                <a:tc>
                  <a:txBody>
                    <a:bodyPr/>
                    <a:lstStyle/>
                    <a:p>
                      <a:pPr algn="ctr"/>
                      <a:r>
                        <a:rPr lang="en-US" sz="1400" b="1" dirty="0">
                          <a:solidFill>
                            <a:schemeClr val="bg1"/>
                          </a:solidFill>
                          <a:latin typeface="+mj-lt"/>
                        </a:rPr>
                        <a:t>Level 3, State</a:t>
                      </a:r>
                    </a:p>
                  </a:txBody>
                  <a:tcPr marL="68580" marR="68580" marT="34290" marB="34290">
                    <a:solidFill>
                      <a:schemeClr val="tx2"/>
                    </a:solidFill>
                  </a:tcPr>
                </a:tc>
                <a:tc>
                  <a:txBody>
                    <a:bodyPr/>
                    <a:lstStyle/>
                    <a:p>
                      <a:pPr algn="ctr"/>
                      <a:r>
                        <a:rPr lang="en-US" sz="1400" dirty="0">
                          <a:solidFill>
                            <a:schemeClr val="bg1"/>
                          </a:solidFill>
                          <a:latin typeface="+mj-lt"/>
                        </a:rPr>
                        <a:t>Level 4, District</a:t>
                      </a:r>
                    </a:p>
                  </a:txBody>
                  <a:tcPr marL="68580" marR="68580" marT="34290" marB="34290">
                    <a:solidFill>
                      <a:schemeClr val="tx2"/>
                    </a:solidFill>
                  </a:tcPr>
                </a:tc>
                <a:tc>
                  <a:txBody>
                    <a:bodyPr/>
                    <a:lstStyle/>
                    <a:p>
                      <a:pPr algn="ctr"/>
                      <a:r>
                        <a:rPr lang="en-US" sz="1400" dirty="0">
                          <a:solidFill>
                            <a:schemeClr val="bg1"/>
                          </a:solidFill>
                          <a:latin typeface="+mj-lt"/>
                        </a:rPr>
                        <a:t>Level 4, State</a:t>
                      </a:r>
                    </a:p>
                  </a:txBody>
                  <a:tcPr marL="68580" marR="68580" marT="34290" marB="34290">
                    <a:solidFill>
                      <a:schemeClr val="tx2"/>
                    </a:solidFill>
                  </a:tcPr>
                </a:tc>
                <a:tc>
                  <a:txBody>
                    <a:bodyPr/>
                    <a:lstStyle/>
                    <a:p>
                      <a:pPr algn="ctr"/>
                      <a:r>
                        <a:rPr lang="en-US" sz="1400" dirty="0">
                          <a:solidFill>
                            <a:schemeClr val="bg1"/>
                          </a:solidFill>
                          <a:latin typeface="+mj-lt"/>
                        </a:rPr>
                        <a:t>Level 5, District</a:t>
                      </a:r>
                    </a:p>
                  </a:txBody>
                  <a:tcPr marL="68580" marR="68580" marT="34290" marB="34290">
                    <a:lnR w="19050" cap="flat" cmpd="sng" algn="ctr">
                      <a:solidFill>
                        <a:schemeClr val="bg1"/>
                      </a:solidFill>
                      <a:prstDash val="solid"/>
                      <a:round/>
                      <a:headEnd type="none" w="med" len="med"/>
                      <a:tailEnd type="none" w="med" len="med"/>
                    </a:lnR>
                    <a:solidFill>
                      <a:schemeClr val="tx2"/>
                    </a:solidFill>
                  </a:tcPr>
                </a:tc>
                <a:tc>
                  <a:txBody>
                    <a:bodyPr/>
                    <a:lstStyle/>
                    <a:p>
                      <a:pPr algn="ctr"/>
                      <a:r>
                        <a:rPr lang="en-US" sz="1400" b="1" dirty="0">
                          <a:solidFill>
                            <a:schemeClr val="bg1"/>
                          </a:solidFill>
                          <a:latin typeface="+mj-lt"/>
                        </a:rPr>
                        <a:t>Level 5, State</a:t>
                      </a:r>
                    </a:p>
                  </a:txBody>
                  <a:tcPr marL="68580" marR="68580" marT="34290" marB="3429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solidFill>
                  </a:tcPr>
                </a:tc>
                <a:extLst>
                  <a:ext uri="{0D108BD9-81ED-4DB2-BD59-A6C34878D82A}">
                    <a16:rowId xmlns="" xmlns:a16="http://schemas.microsoft.com/office/drawing/2014/main" val="4242083659"/>
                  </a:ext>
                </a:extLst>
              </a:tr>
              <a:tr h="382962">
                <a:tc>
                  <a:txBody>
                    <a:bodyPr/>
                    <a:lstStyle/>
                    <a:p>
                      <a:r>
                        <a:rPr lang="en-US" sz="1400" b="1" dirty="0">
                          <a:solidFill>
                            <a:schemeClr val="bg1"/>
                          </a:solidFill>
                          <a:latin typeface="Calibri" panose="020F0502020204030204" pitchFamily="34" charset="0"/>
                          <a:cs typeface="Calibri" panose="020F0502020204030204" pitchFamily="34" charset="0"/>
                        </a:rPr>
                        <a:t>3</a:t>
                      </a:r>
                    </a:p>
                  </a:txBody>
                  <a:tcPr marL="98268" marR="98268" marT="34290" marB="34290">
                    <a:solidFill>
                      <a:schemeClr val="tx2"/>
                    </a:solidFill>
                  </a:tcPr>
                </a:tc>
                <a:tc>
                  <a:txBody>
                    <a:bodyPr/>
                    <a:lstStyle/>
                    <a:p>
                      <a:pPr algn="ctr"/>
                      <a:r>
                        <a:rPr lang="en-US" sz="1400" dirty="0" smtClean="0">
                          <a:solidFill>
                            <a:schemeClr val="tx2">
                              <a:lumMod val="75000"/>
                            </a:schemeClr>
                          </a:solidFill>
                        </a:rPr>
                        <a:t>3.3</a:t>
                      </a:r>
                      <a:endParaRPr lang="en-US" sz="1400" dirty="0">
                        <a:solidFill>
                          <a:schemeClr val="tx2">
                            <a:lumMod val="75000"/>
                          </a:schemeClr>
                        </a:solidFill>
                      </a:endParaRPr>
                    </a:p>
                  </a:txBody>
                  <a:tcPr marL="68580" marR="68580" marT="34290" marB="34290"/>
                </a:tc>
                <a:tc>
                  <a:txBody>
                    <a:bodyPr/>
                    <a:lstStyle/>
                    <a:p>
                      <a:pPr algn="ctr"/>
                      <a:r>
                        <a:rPr lang="en-US" sz="1400" b="1" dirty="0">
                          <a:solidFill>
                            <a:schemeClr val="tx1"/>
                          </a:solidFill>
                        </a:rPr>
                        <a:t>14.0</a:t>
                      </a:r>
                    </a:p>
                  </a:txBody>
                  <a:tcPr marL="68580" marR="68580" marT="34290" marB="34290"/>
                </a:tc>
                <a:tc>
                  <a:txBody>
                    <a:bodyPr/>
                    <a:lstStyle/>
                    <a:p>
                      <a:pPr algn="ctr"/>
                      <a:r>
                        <a:rPr lang="en-US" sz="1400" dirty="0" smtClean="0">
                          <a:solidFill>
                            <a:schemeClr val="tx2">
                              <a:lumMod val="75000"/>
                            </a:schemeClr>
                          </a:solidFill>
                        </a:rPr>
                        <a:t>4.1</a:t>
                      </a:r>
                      <a:endParaRPr lang="en-US" sz="1400" dirty="0">
                        <a:solidFill>
                          <a:schemeClr val="tx2">
                            <a:lumMod val="75000"/>
                          </a:schemeClr>
                        </a:solidFill>
                      </a:endParaRPr>
                    </a:p>
                  </a:txBody>
                  <a:tcPr marL="68580" marR="68580" marT="34290" marB="34290"/>
                </a:tc>
                <a:tc>
                  <a:txBody>
                    <a:bodyPr/>
                    <a:lstStyle/>
                    <a:p>
                      <a:pPr algn="ctr"/>
                      <a:r>
                        <a:rPr lang="en-US" sz="1400" b="1" dirty="0">
                          <a:solidFill>
                            <a:schemeClr val="tx1"/>
                          </a:solidFill>
                        </a:rPr>
                        <a:t>14.4</a:t>
                      </a:r>
                    </a:p>
                  </a:txBody>
                  <a:tcPr marL="68580" marR="68580" marT="34290" marB="34290"/>
                </a:tc>
                <a:tc>
                  <a:txBody>
                    <a:bodyPr/>
                    <a:lstStyle/>
                    <a:p>
                      <a:pPr algn="ctr"/>
                      <a:r>
                        <a:rPr lang="en-US" sz="1400" dirty="0" smtClean="0">
                          <a:solidFill>
                            <a:schemeClr val="tx2">
                              <a:lumMod val="75000"/>
                            </a:schemeClr>
                          </a:solidFill>
                        </a:rPr>
                        <a:t>14.9</a:t>
                      </a:r>
                      <a:endParaRPr lang="en-US" sz="1400" dirty="0">
                        <a:solidFill>
                          <a:schemeClr val="tx2">
                            <a:lumMod val="75000"/>
                          </a:schemeClr>
                        </a:solidFill>
                      </a:endParaRPr>
                    </a:p>
                  </a:txBody>
                  <a:tcPr marL="68580" marR="68580" marT="34290" marB="34290"/>
                </a:tc>
                <a:tc>
                  <a:txBody>
                    <a:bodyPr/>
                    <a:lstStyle/>
                    <a:p>
                      <a:pPr algn="ctr"/>
                      <a:r>
                        <a:rPr lang="en-US" sz="1400" b="1" dirty="0">
                          <a:solidFill>
                            <a:schemeClr val="tx1"/>
                          </a:solidFill>
                        </a:rPr>
                        <a:t>21.4</a:t>
                      </a:r>
                    </a:p>
                  </a:txBody>
                  <a:tcPr marL="68580" marR="68580" marT="34290" marB="34290"/>
                </a:tc>
                <a:tc>
                  <a:txBody>
                    <a:bodyPr/>
                    <a:lstStyle/>
                    <a:p>
                      <a:pPr algn="ctr"/>
                      <a:r>
                        <a:rPr lang="en-US" sz="1400" dirty="0" smtClean="0">
                          <a:solidFill>
                            <a:schemeClr val="tx2">
                              <a:lumMod val="75000"/>
                            </a:schemeClr>
                          </a:solidFill>
                        </a:rPr>
                        <a:t>62.8</a:t>
                      </a:r>
                      <a:endParaRPr lang="en-US" sz="1400" dirty="0">
                        <a:solidFill>
                          <a:schemeClr val="tx2">
                            <a:lumMod val="75000"/>
                          </a:schemeClr>
                        </a:solidFill>
                      </a:endParaRPr>
                    </a:p>
                  </a:txBody>
                  <a:tcPr marL="68580" marR="68580" marT="34290" marB="34290"/>
                </a:tc>
                <a:tc>
                  <a:txBody>
                    <a:bodyPr/>
                    <a:lstStyle/>
                    <a:p>
                      <a:pPr algn="ctr"/>
                      <a:r>
                        <a:rPr lang="en-US" sz="1400" b="1" dirty="0">
                          <a:solidFill>
                            <a:schemeClr val="tx1"/>
                          </a:solidFill>
                        </a:rPr>
                        <a:t>42.8</a:t>
                      </a:r>
                    </a:p>
                  </a:txBody>
                  <a:tcPr marL="68580" marR="68580" marT="34290" marB="34290"/>
                </a:tc>
                <a:tc>
                  <a:txBody>
                    <a:bodyPr/>
                    <a:lstStyle/>
                    <a:p>
                      <a:pPr algn="ctr"/>
                      <a:r>
                        <a:rPr lang="en-US" sz="1400" dirty="0" smtClean="0">
                          <a:solidFill>
                            <a:schemeClr val="tx2">
                              <a:lumMod val="75000"/>
                            </a:schemeClr>
                          </a:solidFill>
                        </a:rPr>
                        <a:t>14.9</a:t>
                      </a:r>
                      <a:endParaRPr lang="en-US" sz="1400" dirty="0">
                        <a:solidFill>
                          <a:schemeClr val="tx2">
                            <a:lumMod val="75000"/>
                          </a:schemeClr>
                        </a:solidFill>
                      </a:endParaRPr>
                    </a:p>
                  </a:txBody>
                  <a:tcPr marL="68580" marR="68580" marT="34290" marB="34290">
                    <a:lnR w="19050" cap="flat" cmpd="sng" algn="ctr">
                      <a:solidFill>
                        <a:schemeClr val="bg1"/>
                      </a:solidFill>
                      <a:prstDash val="solid"/>
                      <a:round/>
                      <a:headEnd type="none" w="med" len="med"/>
                      <a:tailEnd type="none" w="med" len="med"/>
                    </a:lnR>
                  </a:tcPr>
                </a:tc>
                <a:tc>
                  <a:txBody>
                    <a:bodyPr/>
                    <a:lstStyle/>
                    <a:p>
                      <a:pPr algn="ctr"/>
                      <a:r>
                        <a:rPr lang="en-US" sz="1400" b="1" dirty="0">
                          <a:solidFill>
                            <a:schemeClr val="tx1"/>
                          </a:solidFill>
                        </a:rPr>
                        <a:t>7.4</a:t>
                      </a:r>
                    </a:p>
                  </a:txBody>
                  <a:tcPr marL="68580" marR="68580" marT="34290" marB="3429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 xmlns:a16="http://schemas.microsoft.com/office/drawing/2014/main" val="10003"/>
                  </a:ext>
                </a:extLst>
              </a:tr>
              <a:tr h="382962">
                <a:tc>
                  <a:txBody>
                    <a:bodyPr/>
                    <a:lstStyle/>
                    <a:p>
                      <a:r>
                        <a:rPr lang="en-US" sz="1400" b="1" dirty="0">
                          <a:solidFill>
                            <a:schemeClr val="bg1"/>
                          </a:solidFill>
                          <a:latin typeface="Calibri" panose="020F0502020204030204" pitchFamily="34" charset="0"/>
                          <a:cs typeface="Calibri" panose="020F0502020204030204" pitchFamily="34" charset="0"/>
                        </a:rPr>
                        <a:t>4</a:t>
                      </a:r>
                    </a:p>
                  </a:txBody>
                  <a:tcPr marL="98268" marR="98268" marT="34290" marB="34290">
                    <a:solidFill>
                      <a:schemeClr val="tx2"/>
                    </a:solidFill>
                  </a:tcPr>
                </a:tc>
                <a:tc>
                  <a:txBody>
                    <a:bodyPr/>
                    <a:lstStyle/>
                    <a:p>
                      <a:pPr algn="ctr"/>
                      <a:r>
                        <a:rPr lang="en-US" sz="1400" dirty="0" smtClean="0">
                          <a:solidFill>
                            <a:schemeClr val="tx2">
                              <a:lumMod val="75000"/>
                            </a:schemeClr>
                          </a:solidFill>
                        </a:rPr>
                        <a:t>4.7</a:t>
                      </a:r>
                      <a:endParaRPr lang="en-US" sz="1400" dirty="0">
                        <a:solidFill>
                          <a:schemeClr val="tx2">
                            <a:lumMod val="75000"/>
                          </a:schemeClr>
                        </a:solidFill>
                      </a:endParaRPr>
                    </a:p>
                  </a:txBody>
                  <a:tcPr marL="68580" marR="68580" marT="34290" marB="34290"/>
                </a:tc>
                <a:tc>
                  <a:txBody>
                    <a:bodyPr/>
                    <a:lstStyle/>
                    <a:p>
                      <a:pPr algn="ctr"/>
                      <a:r>
                        <a:rPr lang="en-US" sz="1400" b="1" dirty="0">
                          <a:solidFill>
                            <a:schemeClr val="tx1"/>
                          </a:solidFill>
                        </a:rPr>
                        <a:t>8.6</a:t>
                      </a:r>
                    </a:p>
                  </a:txBody>
                  <a:tcPr marL="68580" marR="68580" marT="34290" marB="34290"/>
                </a:tc>
                <a:tc>
                  <a:txBody>
                    <a:bodyPr/>
                    <a:lstStyle/>
                    <a:p>
                      <a:pPr algn="ctr"/>
                      <a:r>
                        <a:rPr lang="en-US" sz="1400" dirty="0" smtClean="0">
                          <a:solidFill>
                            <a:schemeClr val="tx2">
                              <a:lumMod val="75000"/>
                            </a:schemeClr>
                          </a:solidFill>
                        </a:rPr>
                        <a:t>8.5</a:t>
                      </a:r>
                      <a:endParaRPr lang="en-US" sz="1400" dirty="0">
                        <a:solidFill>
                          <a:schemeClr val="tx2">
                            <a:lumMod val="75000"/>
                          </a:schemeClr>
                        </a:solidFill>
                      </a:endParaRPr>
                    </a:p>
                  </a:txBody>
                  <a:tcPr marL="68580" marR="68580" marT="34290" marB="34290"/>
                </a:tc>
                <a:tc>
                  <a:txBody>
                    <a:bodyPr/>
                    <a:lstStyle/>
                    <a:p>
                      <a:pPr algn="ctr"/>
                      <a:r>
                        <a:rPr lang="en-US" sz="1400" b="1" dirty="0">
                          <a:solidFill>
                            <a:schemeClr val="tx1"/>
                          </a:solidFill>
                        </a:rPr>
                        <a:t>12.6</a:t>
                      </a:r>
                    </a:p>
                  </a:txBody>
                  <a:tcPr marL="68580" marR="68580" marT="34290" marB="34290"/>
                </a:tc>
                <a:tc>
                  <a:txBody>
                    <a:bodyPr/>
                    <a:lstStyle/>
                    <a:p>
                      <a:pPr algn="ctr"/>
                      <a:r>
                        <a:rPr lang="en-US" sz="1400" dirty="0" smtClean="0">
                          <a:solidFill>
                            <a:schemeClr val="tx2">
                              <a:lumMod val="75000"/>
                            </a:schemeClr>
                          </a:solidFill>
                        </a:rPr>
                        <a:t>11.6</a:t>
                      </a:r>
                      <a:endParaRPr lang="en-US" sz="1400" dirty="0">
                        <a:solidFill>
                          <a:schemeClr val="tx2">
                            <a:lumMod val="75000"/>
                          </a:schemeClr>
                        </a:solidFill>
                      </a:endParaRPr>
                    </a:p>
                  </a:txBody>
                  <a:tcPr marL="68580" marR="68580" marT="34290" marB="34290"/>
                </a:tc>
                <a:tc>
                  <a:txBody>
                    <a:bodyPr/>
                    <a:lstStyle/>
                    <a:p>
                      <a:pPr algn="ctr"/>
                      <a:r>
                        <a:rPr lang="en-US" sz="1400" b="1" dirty="0">
                          <a:solidFill>
                            <a:schemeClr val="tx1"/>
                          </a:solidFill>
                        </a:rPr>
                        <a:t>21.4</a:t>
                      </a:r>
                    </a:p>
                  </a:txBody>
                  <a:tcPr marL="68580" marR="68580" marT="34290" marB="34290"/>
                </a:tc>
                <a:tc>
                  <a:txBody>
                    <a:bodyPr/>
                    <a:lstStyle/>
                    <a:p>
                      <a:pPr algn="ctr"/>
                      <a:r>
                        <a:rPr lang="en-US" sz="1400" dirty="0" smtClean="0">
                          <a:solidFill>
                            <a:schemeClr val="tx2">
                              <a:lumMod val="75000"/>
                            </a:schemeClr>
                          </a:solidFill>
                        </a:rPr>
                        <a:t>49.6</a:t>
                      </a:r>
                      <a:endParaRPr lang="en-US" sz="1400" dirty="0">
                        <a:solidFill>
                          <a:schemeClr val="tx2">
                            <a:lumMod val="75000"/>
                          </a:schemeClr>
                        </a:solidFill>
                      </a:endParaRPr>
                    </a:p>
                  </a:txBody>
                  <a:tcPr marL="68580" marR="68580" marT="34290" marB="34290"/>
                </a:tc>
                <a:tc>
                  <a:txBody>
                    <a:bodyPr/>
                    <a:lstStyle/>
                    <a:p>
                      <a:pPr algn="ctr"/>
                      <a:r>
                        <a:rPr lang="en-US" sz="1400" b="1" dirty="0">
                          <a:solidFill>
                            <a:schemeClr val="tx1"/>
                          </a:solidFill>
                        </a:rPr>
                        <a:t>39.1</a:t>
                      </a:r>
                    </a:p>
                  </a:txBody>
                  <a:tcPr marL="68580" marR="68580" marT="34290" marB="34290"/>
                </a:tc>
                <a:tc>
                  <a:txBody>
                    <a:bodyPr/>
                    <a:lstStyle/>
                    <a:p>
                      <a:pPr algn="ctr"/>
                      <a:r>
                        <a:rPr lang="en-US" sz="1400" dirty="0" smtClean="0">
                          <a:solidFill>
                            <a:schemeClr val="tx2">
                              <a:lumMod val="75000"/>
                            </a:schemeClr>
                          </a:solidFill>
                        </a:rPr>
                        <a:t>25.6</a:t>
                      </a:r>
                      <a:endParaRPr lang="en-US" sz="1400" dirty="0">
                        <a:solidFill>
                          <a:schemeClr val="tx2">
                            <a:lumMod val="75000"/>
                          </a:schemeClr>
                        </a:solidFill>
                      </a:endParaRPr>
                    </a:p>
                  </a:txBody>
                  <a:tcPr marL="68580" marR="68580" marT="34290" marB="34290">
                    <a:lnR w="19050" cap="flat" cmpd="sng" algn="ctr">
                      <a:solidFill>
                        <a:schemeClr val="bg1"/>
                      </a:solidFill>
                      <a:prstDash val="solid"/>
                      <a:round/>
                      <a:headEnd type="none" w="med" len="med"/>
                      <a:tailEnd type="none" w="med" len="med"/>
                    </a:lnR>
                  </a:tcPr>
                </a:tc>
                <a:tc>
                  <a:txBody>
                    <a:bodyPr/>
                    <a:lstStyle/>
                    <a:p>
                      <a:pPr algn="ctr"/>
                      <a:r>
                        <a:rPr lang="en-US" sz="1400" b="1" dirty="0">
                          <a:solidFill>
                            <a:schemeClr val="tx1"/>
                          </a:solidFill>
                        </a:rPr>
                        <a:t>18.3</a:t>
                      </a:r>
                    </a:p>
                  </a:txBody>
                  <a:tcPr marL="68580" marR="68580" marT="34290" marB="3429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 xmlns:a16="http://schemas.microsoft.com/office/drawing/2014/main" val="10004"/>
                  </a:ext>
                </a:extLst>
              </a:tr>
              <a:tr h="382962">
                <a:tc>
                  <a:txBody>
                    <a:bodyPr/>
                    <a:lstStyle/>
                    <a:p>
                      <a:r>
                        <a:rPr lang="en-US" sz="1400" b="1" dirty="0">
                          <a:solidFill>
                            <a:schemeClr val="bg1"/>
                          </a:solidFill>
                          <a:latin typeface="Calibri" panose="020F0502020204030204" pitchFamily="34" charset="0"/>
                          <a:cs typeface="Calibri" panose="020F0502020204030204" pitchFamily="34" charset="0"/>
                        </a:rPr>
                        <a:t>5</a:t>
                      </a:r>
                    </a:p>
                  </a:txBody>
                  <a:tcPr marL="98268" marR="98268" marT="34290" marB="34290">
                    <a:solidFill>
                      <a:schemeClr val="tx2"/>
                    </a:solidFill>
                  </a:tcPr>
                </a:tc>
                <a:tc>
                  <a:txBody>
                    <a:bodyPr/>
                    <a:lstStyle/>
                    <a:p>
                      <a:pPr algn="ctr"/>
                      <a:r>
                        <a:rPr lang="en-US" sz="1400" dirty="0" smtClean="0">
                          <a:solidFill>
                            <a:schemeClr val="tx2">
                              <a:lumMod val="75000"/>
                            </a:schemeClr>
                          </a:solidFill>
                        </a:rPr>
                        <a:t>5</a:t>
                      </a:r>
                      <a:endParaRPr lang="en-US" sz="1400" dirty="0">
                        <a:solidFill>
                          <a:schemeClr val="tx2">
                            <a:lumMod val="75000"/>
                          </a:schemeClr>
                        </a:solidFill>
                      </a:endParaRPr>
                    </a:p>
                  </a:txBody>
                  <a:tcPr marL="68580" marR="68580" marT="34290" marB="34290"/>
                </a:tc>
                <a:tc>
                  <a:txBody>
                    <a:bodyPr/>
                    <a:lstStyle/>
                    <a:p>
                      <a:pPr algn="ctr"/>
                      <a:r>
                        <a:rPr lang="en-US" sz="1400" b="1" dirty="0">
                          <a:solidFill>
                            <a:schemeClr val="tx1"/>
                          </a:solidFill>
                        </a:rPr>
                        <a:t>7.4</a:t>
                      </a:r>
                    </a:p>
                  </a:txBody>
                  <a:tcPr marL="68580" marR="68580" marT="34290" marB="34290"/>
                </a:tc>
                <a:tc>
                  <a:txBody>
                    <a:bodyPr/>
                    <a:lstStyle/>
                    <a:p>
                      <a:pPr algn="ctr"/>
                      <a:r>
                        <a:rPr lang="en-US" sz="1400" dirty="0" smtClean="0">
                          <a:solidFill>
                            <a:schemeClr val="tx2">
                              <a:lumMod val="75000"/>
                            </a:schemeClr>
                          </a:solidFill>
                        </a:rPr>
                        <a:t>9.9</a:t>
                      </a:r>
                      <a:endParaRPr lang="en-US" sz="1400" dirty="0">
                        <a:solidFill>
                          <a:schemeClr val="tx2">
                            <a:lumMod val="75000"/>
                          </a:schemeClr>
                        </a:solidFill>
                      </a:endParaRPr>
                    </a:p>
                  </a:txBody>
                  <a:tcPr marL="68580" marR="68580" marT="34290" marB="34290"/>
                </a:tc>
                <a:tc>
                  <a:txBody>
                    <a:bodyPr/>
                    <a:lstStyle/>
                    <a:p>
                      <a:pPr algn="ctr"/>
                      <a:r>
                        <a:rPr lang="en-US" sz="1400" b="1" dirty="0">
                          <a:solidFill>
                            <a:schemeClr val="tx1"/>
                          </a:solidFill>
                        </a:rPr>
                        <a:t>12.5</a:t>
                      </a:r>
                    </a:p>
                  </a:txBody>
                  <a:tcPr marL="68580" marR="68580" marT="34290" marB="34290"/>
                </a:tc>
                <a:tc>
                  <a:txBody>
                    <a:bodyPr/>
                    <a:lstStyle/>
                    <a:p>
                      <a:pPr algn="ctr"/>
                      <a:r>
                        <a:rPr lang="en-US" sz="1400" dirty="0" smtClean="0">
                          <a:solidFill>
                            <a:schemeClr val="tx2">
                              <a:lumMod val="75000"/>
                            </a:schemeClr>
                          </a:solidFill>
                        </a:rPr>
                        <a:t>21.5</a:t>
                      </a:r>
                      <a:endParaRPr lang="en-US" sz="1400" dirty="0">
                        <a:solidFill>
                          <a:schemeClr val="tx2">
                            <a:lumMod val="75000"/>
                          </a:schemeClr>
                        </a:solidFill>
                      </a:endParaRPr>
                    </a:p>
                  </a:txBody>
                  <a:tcPr marL="68580" marR="68580" marT="34290" marB="34290"/>
                </a:tc>
                <a:tc>
                  <a:txBody>
                    <a:bodyPr/>
                    <a:lstStyle/>
                    <a:p>
                      <a:pPr algn="ctr"/>
                      <a:r>
                        <a:rPr lang="en-US" sz="1400" b="1" dirty="0">
                          <a:solidFill>
                            <a:schemeClr val="tx1"/>
                          </a:solidFill>
                        </a:rPr>
                        <a:t>22.2</a:t>
                      </a:r>
                    </a:p>
                  </a:txBody>
                  <a:tcPr marL="68580" marR="68580" marT="34290" marB="34290"/>
                </a:tc>
                <a:tc>
                  <a:txBody>
                    <a:bodyPr/>
                    <a:lstStyle/>
                    <a:p>
                      <a:pPr algn="ctr"/>
                      <a:r>
                        <a:rPr lang="en-US" sz="1400" dirty="0" smtClean="0">
                          <a:solidFill>
                            <a:schemeClr val="tx2">
                              <a:lumMod val="75000"/>
                            </a:schemeClr>
                          </a:solidFill>
                        </a:rPr>
                        <a:t>47.9</a:t>
                      </a:r>
                      <a:endParaRPr lang="en-US" sz="1400" dirty="0">
                        <a:solidFill>
                          <a:schemeClr val="tx2">
                            <a:lumMod val="75000"/>
                          </a:schemeClr>
                        </a:solidFill>
                      </a:endParaRPr>
                    </a:p>
                  </a:txBody>
                  <a:tcPr marL="68580" marR="68580" marT="34290" marB="34290"/>
                </a:tc>
                <a:tc>
                  <a:txBody>
                    <a:bodyPr/>
                    <a:lstStyle/>
                    <a:p>
                      <a:pPr algn="ctr"/>
                      <a:r>
                        <a:rPr lang="en-US" sz="1400" b="1" dirty="0">
                          <a:solidFill>
                            <a:schemeClr val="tx1"/>
                          </a:solidFill>
                        </a:rPr>
                        <a:t>45.6</a:t>
                      </a:r>
                    </a:p>
                  </a:txBody>
                  <a:tcPr marL="68580" marR="68580" marT="34290" marB="34290"/>
                </a:tc>
                <a:tc>
                  <a:txBody>
                    <a:bodyPr/>
                    <a:lstStyle/>
                    <a:p>
                      <a:pPr algn="ctr"/>
                      <a:r>
                        <a:rPr lang="en-US" sz="1400" dirty="0" smtClean="0">
                          <a:solidFill>
                            <a:schemeClr val="tx2">
                              <a:lumMod val="75000"/>
                            </a:schemeClr>
                          </a:solidFill>
                        </a:rPr>
                        <a:t>15.7</a:t>
                      </a:r>
                      <a:endParaRPr lang="en-US" sz="1400" dirty="0">
                        <a:solidFill>
                          <a:schemeClr val="tx2">
                            <a:lumMod val="75000"/>
                          </a:schemeClr>
                        </a:solidFill>
                      </a:endParaRPr>
                    </a:p>
                  </a:txBody>
                  <a:tcPr marL="68580" marR="68580" marT="34290" marB="34290">
                    <a:lnR w="19050" cap="flat" cmpd="sng" algn="ctr">
                      <a:solidFill>
                        <a:schemeClr val="bg1"/>
                      </a:solidFill>
                      <a:prstDash val="solid"/>
                      <a:round/>
                      <a:headEnd type="none" w="med" len="med"/>
                      <a:tailEnd type="none" w="med" len="med"/>
                    </a:lnR>
                  </a:tcPr>
                </a:tc>
                <a:tc>
                  <a:txBody>
                    <a:bodyPr/>
                    <a:lstStyle/>
                    <a:p>
                      <a:pPr algn="ctr"/>
                      <a:r>
                        <a:rPr lang="en-US" sz="1400" b="1" dirty="0">
                          <a:solidFill>
                            <a:schemeClr val="tx1"/>
                          </a:solidFill>
                        </a:rPr>
                        <a:t>12.3</a:t>
                      </a:r>
                    </a:p>
                  </a:txBody>
                  <a:tcPr marL="68580" marR="68580" marT="34290" marB="3429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 xmlns:a16="http://schemas.microsoft.com/office/drawing/2014/main" val="10005"/>
                  </a:ext>
                </a:extLst>
              </a:tr>
              <a:tr h="382962">
                <a:tc>
                  <a:txBody>
                    <a:bodyPr/>
                    <a:lstStyle/>
                    <a:p>
                      <a:r>
                        <a:rPr lang="en-US" sz="1400" b="1" dirty="0">
                          <a:solidFill>
                            <a:schemeClr val="bg1"/>
                          </a:solidFill>
                          <a:latin typeface="Calibri" panose="020F0502020204030204" pitchFamily="34" charset="0"/>
                          <a:cs typeface="Calibri" panose="020F0502020204030204" pitchFamily="34" charset="0"/>
                        </a:rPr>
                        <a:t>6</a:t>
                      </a:r>
                    </a:p>
                  </a:txBody>
                  <a:tcPr marL="98268" marR="98268" marT="34290" marB="34290">
                    <a:solidFill>
                      <a:schemeClr val="tx2"/>
                    </a:solidFill>
                  </a:tcPr>
                </a:tc>
                <a:tc>
                  <a:txBody>
                    <a:bodyPr/>
                    <a:lstStyle/>
                    <a:p>
                      <a:pPr algn="ctr"/>
                      <a:r>
                        <a:rPr lang="en-US" sz="1400" dirty="0" smtClean="0">
                          <a:solidFill>
                            <a:schemeClr val="tx2">
                              <a:lumMod val="75000"/>
                            </a:schemeClr>
                          </a:solidFill>
                        </a:rPr>
                        <a:t>0.8</a:t>
                      </a:r>
                      <a:endParaRPr lang="en-US" sz="1400" dirty="0">
                        <a:solidFill>
                          <a:schemeClr val="tx2">
                            <a:lumMod val="75000"/>
                          </a:schemeClr>
                        </a:solidFill>
                      </a:endParaRPr>
                    </a:p>
                  </a:txBody>
                  <a:tcPr marL="68580" marR="68580" marT="34290" marB="34290"/>
                </a:tc>
                <a:tc>
                  <a:txBody>
                    <a:bodyPr/>
                    <a:lstStyle/>
                    <a:p>
                      <a:pPr algn="ctr"/>
                      <a:r>
                        <a:rPr lang="en-US" sz="1400" b="1" dirty="0">
                          <a:solidFill>
                            <a:schemeClr val="tx1"/>
                          </a:solidFill>
                        </a:rPr>
                        <a:t>7.3</a:t>
                      </a:r>
                    </a:p>
                  </a:txBody>
                  <a:tcPr marL="68580" marR="68580" marT="34290" marB="34290"/>
                </a:tc>
                <a:tc>
                  <a:txBody>
                    <a:bodyPr/>
                    <a:lstStyle/>
                    <a:p>
                      <a:pPr algn="ctr"/>
                      <a:r>
                        <a:rPr lang="en-US" sz="1400" dirty="0" smtClean="0">
                          <a:solidFill>
                            <a:schemeClr val="tx2">
                              <a:lumMod val="75000"/>
                            </a:schemeClr>
                          </a:solidFill>
                        </a:rPr>
                        <a:t>5.7</a:t>
                      </a:r>
                      <a:endParaRPr lang="en-US" sz="1400" dirty="0">
                        <a:solidFill>
                          <a:schemeClr val="tx2">
                            <a:lumMod val="75000"/>
                          </a:schemeClr>
                        </a:solidFill>
                      </a:endParaRPr>
                    </a:p>
                  </a:txBody>
                  <a:tcPr marL="68580" marR="68580" marT="34290" marB="34290"/>
                </a:tc>
                <a:tc>
                  <a:txBody>
                    <a:bodyPr/>
                    <a:lstStyle/>
                    <a:p>
                      <a:pPr algn="ctr"/>
                      <a:r>
                        <a:rPr lang="en-US" sz="1400" b="1" dirty="0">
                          <a:solidFill>
                            <a:schemeClr val="tx1"/>
                          </a:solidFill>
                        </a:rPr>
                        <a:t>12.6</a:t>
                      </a:r>
                    </a:p>
                  </a:txBody>
                  <a:tcPr marL="68580" marR="68580" marT="34290" marB="34290"/>
                </a:tc>
                <a:tc>
                  <a:txBody>
                    <a:bodyPr/>
                    <a:lstStyle/>
                    <a:p>
                      <a:pPr algn="ctr"/>
                      <a:r>
                        <a:rPr lang="en-US" sz="1400" dirty="0" smtClean="0">
                          <a:solidFill>
                            <a:schemeClr val="tx2">
                              <a:lumMod val="75000"/>
                            </a:schemeClr>
                          </a:solidFill>
                        </a:rPr>
                        <a:t>16.4</a:t>
                      </a:r>
                      <a:endParaRPr lang="en-US" sz="1400" dirty="0">
                        <a:solidFill>
                          <a:schemeClr val="tx2">
                            <a:lumMod val="75000"/>
                          </a:schemeClr>
                        </a:solidFill>
                      </a:endParaRPr>
                    </a:p>
                  </a:txBody>
                  <a:tcPr marL="68580" marR="68580" marT="34290" marB="34290"/>
                </a:tc>
                <a:tc>
                  <a:txBody>
                    <a:bodyPr/>
                    <a:lstStyle/>
                    <a:p>
                      <a:pPr algn="ctr"/>
                      <a:r>
                        <a:rPr lang="en-US" sz="1400" b="1" dirty="0">
                          <a:solidFill>
                            <a:schemeClr val="tx1"/>
                          </a:solidFill>
                        </a:rPr>
                        <a:t>23.9</a:t>
                      </a:r>
                    </a:p>
                  </a:txBody>
                  <a:tcPr marL="68580" marR="68580" marT="34290" marB="34290"/>
                </a:tc>
                <a:tc>
                  <a:txBody>
                    <a:bodyPr/>
                    <a:lstStyle/>
                    <a:p>
                      <a:pPr algn="ctr"/>
                      <a:r>
                        <a:rPr lang="en-US" sz="1400" dirty="0" smtClean="0">
                          <a:solidFill>
                            <a:schemeClr val="tx2">
                              <a:lumMod val="75000"/>
                            </a:schemeClr>
                          </a:solidFill>
                        </a:rPr>
                        <a:t>52.5</a:t>
                      </a:r>
                      <a:endParaRPr lang="en-US" sz="1400" dirty="0">
                        <a:solidFill>
                          <a:schemeClr val="tx2">
                            <a:lumMod val="75000"/>
                          </a:schemeClr>
                        </a:solidFill>
                      </a:endParaRPr>
                    </a:p>
                  </a:txBody>
                  <a:tcPr marL="68580" marR="68580" marT="34290" marB="34290"/>
                </a:tc>
                <a:tc>
                  <a:txBody>
                    <a:bodyPr/>
                    <a:lstStyle/>
                    <a:p>
                      <a:pPr algn="ctr"/>
                      <a:r>
                        <a:rPr lang="en-US" sz="1400" b="1" dirty="0">
                          <a:solidFill>
                            <a:schemeClr val="tx1"/>
                          </a:solidFill>
                        </a:rPr>
                        <a:t>40.9</a:t>
                      </a:r>
                    </a:p>
                  </a:txBody>
                  <a:tcPr marL="68580" marR="68580" marT="34290" marB="34290"/>
                </a:tc>
                <a:tc>
                  <a:txBody>
                    <a:bodyPr/>
                    <a:lstStyle/>
                    <a:p>
                      <a:pPr algn="ctr"/>
                      <a:r>
                        <a:rPr lang="en-US" sz="1400" dirty="0" smtClean="0">
                          <a:solidFill>
                            <a:schemeClr val="tx2">
                              <a:lumMod val="75000"/>
                            </a:schemeClr>
                          </a:solidFill>
                        </a:rPr>
                        <a:t>24.6</a:t>
                      </a:r>
                      <a:endParaRPr lang="en-US" sz="1400" dirty="0">
                        <a:solidFill>
                          <a:schemeClr val="tx2">
                            <a:lumMod val="75000"/>
                          </a:schemeClr>
                        </a:solidFill>
                      </a:endParaRPr>
                    </a:p>
                  </a:txBody>
                  <a:tcPr marL="68580" marR="68580" marT="34290" marB="34290">
                    <a:lnR w="19050" cap="flat" cmpd="sng" algn="ctr">
                      <a:solidFill>
                        <a:schemeClr val="bg1"/>
                      </a:solidFill>
                      <a:prstDash val="solid"/>
                      <a:round/>
                      <a:headEnd type="none" w="med" len="med"/>
                      <a:tailEnd type="none" w="med" len="med"/>
                    </a:lnR>
                  </a:tcPr>
                </a:tc>
                <a:tc>
                  <a:txBody>
                    <a:bodyPr/>
                    <a:lstStyle/>
                    <a:p>
                      <a:pPr algn="ctr"/>
                      <a:r>
                        <a:rPr lang="en-US" sz="1400" b="1" dirty="0">
                          <a:solidFill>
                            <a:schemeClr val="tx1"/>
                          </a:solidFill>
                        </a:rPr>
                        <a:t>15.2</a:t>
                      </a:r>
                    </a:p>
                  </a:txBody>
                  <a:tcPr marL="68580" marR="68580" marT="34290" marB="3429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 xmlns:a16="http://schemas.microsoft.com/office/drawing/2014/main" val="10006"/>
                  </a:ext>
                </a:extLst>
              </a:tr>
              <a:tr h="382962">
                <a:tc>
                  <a:txBody>
                    <a:bodyPr/>
                    <a:lstStyle/>
                    <a:p>
                      <a:r>
                        <a:rPr lang="en-US" sz="1400" b="1" dirty="0">
                          <a:solidFill>
                            <a:schemeClr val="bg1"/>
                          </a:solidFill>
                          <a:latin typeface="Calibri" panose="020F0502020204030204" pitchFamily="34" charset="0"/>
                          <a:cs typeface="Calibri" panose="020F0502020204030204" pitchFamily="34" charset="0"/>
                        </a:rPr>
                        <a:t>7</a:t>
                      </a:r>
                    </a:p>
                  </a:txBody>
                  <a:tcPr marL="98268" marR="98268" marT="34290" marB="34290">
                    <a:solidFill>
                      <a:schemeClr val="tx2"/>
                    </a:solidFill>
                  </a:tcPr>
                </a:tc>
                <a:tc>
                  <a:txBody>
                    <a:bodyPr/>
                    <a:lstStyle/>
                    <a:p>
                      <a:pPr algn="ctr"/>
                      <a:r>
                        <a:rPr lang="en-US" sz="1400" dirty="0" smtClean="0">
                          <a:solidFill>
                            <a:schemeClr val="tx2">
                              <a:lumMod val="75000"/>
                            </a:schemeClr>
                          </a:solidFill>
                        </a:rPr>
                        <a:t>4.2</a:t>
                      </a:r>
                      <a:endParaRPr lang="en-US" sz="1400" dirty="0">
                        <a:solidFill>
                          <a:schemeClr val="tx2">
                            <a:lumMod val="75000"/>
                          </a:schemeClr>
                        </a:solidFill>
                      </a:endParaRPr>
                    </a:p>
                  </a:txBody>
                  <a:tcPr marL="68580" marR="68580" marT="34290" marB="34290"/>
                </a:tc>
                <a:tc>
                  <a:txBody>
                    <a:bodyPr/>
                    <a:lstStyle/>
                    <a:p>
                      <a:pPr algn="ctr"/>
                      <a:r>
                        <a:rPr lang="en-US" sz="1400" b="1" dirty="0">
                          <a:solidFill>
                            <a:schemeClr val="tx1"/>
                          </a:solidFill>
                        </a:rPr>
                        <a:t>8.9</a:t>
                      </a:r>
                    </a:p>
                  </a:txBody>
                  <a:tcPr marL="68580" marR="68580" marT="34290" marB="34290"/>
                </a:tc>
                <a:tc>
                  <a:txBody>
                    <a:bodyPr/>
                    <a:lstStyle/>
                    <a:p>
                      <a:pPr algn="ctr"/>
                      <a:r>
                        <a:rPr lang="en-US" sz="1400" dirty="0" smtClean="0">
                          <a:solidFill>
                            <a:schemeClr val="tx2">
                              <a:lumMod val="75000"/>
                            </a:schemeClr>
                          </a:solidFill>
                        </a:rPr>
                        <a:t>6.8</a:t>
                      </a:r>
                      <a:endParaRPr lang="en-US" sz="1400" dirty="0">
                        <a:solidFill>
                          <a:schemeClr val="tx2">
                            <a:lumMod val="75000"/>
                          </a:schemeClr>
                        </a:solidFill>
                      </a:endParaRPr>
                    </a:p>
                  </a:txBody>
                  <a:tcPr marL="68580" marR="68580" marT="34290" marB="34290"/>
                </a:tc>
                <a:tc>
                  <a:txBody>
                    <a:bodyPr/>
                    <a:lstStyle/>
                    <a:p>
                      <a:pPr algn="ctr"/>
                      <a:r>
                        <a:rPr lang="en-US" sz="1400" b="1" dirty="0">
                          <a:solidFill>
                            <a:schemeClr val="tx1"/>
                          </a:solidFill>
                        </a:rPr>
                        <a:t>10.5</a:t>
                      </a:r>
                    </a:p>
                  </a:txBody>
                  <a:tcPr marL="68580" marR="68580" marT="34290" marB="34290"/>
                </a:tc>
                <a:tc>
                  <a:txBody>
                    <a:bodyPr/>
                    <a:lstStyle/>
                    <a:p>
                      <a:pPr algn="ctr"/>
                      <a:r>
                        <a:rPr lang="en-US" sz="1400" dirty="0" smtClean="0">
                          <a:solidFill>
                            <a:schemeClr val="tx2">
                              <a:lumMod val="75000"/>
                            </a:schemeClr>
                          </a:solidFill>
                        </a:rPr>
                        <a:t>11</a:t>
                      </a:r>
                      <a:endParaRPr lang="en-US" sz="1400" dirty="0">
                        <a:solidFill>
                          <a:schemeClr val="tx2">
                            <a:lumMod val="75000"/>
                          </a:schemeClr>
                        </a:solidFill>
                      </a:endParaRPr>
                    </a:p>
                  </a:txBody>
                  <a:tcPr marL="68580" marR="68580" marT="34290" marB="34290"/>
                </a:tc>
                <a:tc>
                  <a:txBody>
                    <a:bodyPr/>
                    <a:lstStyle/>
                    <a:p>
                      <a:pPr algn="ctr"/>
                      <a:r>
                        <a:rPr lang="en-US" sz="1400" b="1" dirty="0">
                          <a:solidFill>
                            <a:schemeClr val="tx1"/>
                          </a:solidFill>
                        </a:rPr>
                        <a:t>17.8</a:t>
                      </a:r>
                    </a:p>
                  </a:txBody>
                  <a:tcPr marL="68580" marR="68580" marT="34290" marB="34290"/>
                </a:tc>
                <a:tc>
                  <a:txBody>
                    <a:bodyPr/>
                    <a:lstStyle/>
                    <a:p>
                      <a:pPr algn="ctr"/>
                      <a:r>
                        <a:rPr lang="en-US" sz="1400" dirty="0" smtClean="0">
                          <a:solidFill>
                            <a:schemeClr val="tx2">
                              <a:lumMod val="75000"/>
                            </a:schemeClr>
                          </a:solidFill>
                        </a:rPr>
                        <a:t>33.9</a:t>
                      </a:r>
                      <a:endParaRPr lang="en-US" sz="1400" dirty="0">
                        <a:solidFill>
                          <a:schemeClr val="tx2">
                            <a:lumMod val="75000"/>
                          </a:schemeClr>
                        </a:solidFill>
                      </a:endParaRPr>
                    </a:p>
                  </a:txBody>
                  <a:tcPr marL="68580" marR="68580" marT="34290" marB="34290"/>
                </a:tc>
                <a:tc>
                  <a:txBody>
                    <a:bodyPr/>
                    <a:lstStyle/>
                    <a:p>
                      <a:pPr algn="ctr"/>
                      <a:r>
                        <a:rPr lang="en-US" sz="1400" b="1" dirty="0">
                          <a:solidFill>
                            <a:schemeClr val="tx1"/>
                          </a:solidFill>
                        </a:rPr>
                        <a:t>33.1</a:t>
                      </a:r>
                    </a:p>
                  </a:txBody>
                  <a:tcPr marL="68580" marR="68580" marT="34290" marB="34290"/>
                </a:tc>
                <a:tc>
                  <a:txBody>
                    <a:bodyPr/>
                    <a:lstStyle/>
                    <a:p>
                      <a:pPr algn="ctr"/>
                      <a:r>
                        <a:rPr lang="en-US" sz="1400" dirty="0" smtClean="0">
                          <a:solidFill>
                            <a:schemeClr val="tx2">
                              <a:lumMod val="75000"/>
                            </a:schemeClr>
                          </a:solidFill>
                        </a:rPr>
                        <a:t>44.1</a:t>
                      </a:r>
                      <a:endParaRPr lang="en-US" sz="1400" dirty="0">
                        <a:solidFill>
                          <a:schemeClr val="tx2">
                            <a:lumMod val="75000"/>
                          </a:schemeClr>
                        </a:solidFill>
                      </a:endParaRPr>
                    </a:p>
                  </a:txBody>
                  <a:tcPr marL="68580" marR="68580" marT="34290" marB="34290">
                    <a:lnR w="19050" cap="flat" cmpd="sng" algn="ctr">
                      <a:solidFill>
                        <a:schemeClr val="bg1"/>
                      </a:solidFill>
                      <a:prstDash val="solid"/>
                      <a:round/>
                      <a:headEnd type="none" w="med" len="med"/>
                      <a:tailEnd type="none" w="med" len="med"/>
                    </a:lnR>
                  </a:tcPr>
                </a:tc>
                <a:tc>
                  <a:txBody>
                    <a:bodyPr/>
                    <a:lstStyle/>
                    <a:p>
                      <a:pPr algn="ctr"/>
                      <a:r>
                        <a:rPr lang="en-US" sz="1400" b="1" dirty="0">
                          <a:solidFill>
                            <a:schemeClr val="tx1"/>
                          </a:solidFill>
                        </a:rPr>
                        <a:t>29.7</a:t>
                      </a:r>
                    </a:p>
                  </a:txBody>
                  <a:tcPr marL="68580" marR="68580" marT="34290" marB="3429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 xmlns:a16="http://schemas.microsoft.com/office/drawing/2014/main" val="10007"/>
                  </a:ext>
                </a:extLst>
              </a:tr>
              <a:tr h="382962">
                <a:tc>
                  <a:txBody>
                    <a:bodyPr/>
                    <a:lstStyle/>
                    <a:p>
                      <a:r>
                        <a:rPr lang="en-US" sz="1400" b="1" dirty="0">
                          <a:solidFill>
                            <a:schemeClr val="bg1"/>
                          </a:solidFill>
                          <a:latin typeface="Calibri" panose="020F0502020204030204" pitchFamily="34" charset="0"/>
                          <a:cs typeface="Calibri" panose="020F0502020204030204" pitchFamily="34" charset="0"/>
                        </a:rPr>
                        <a:t>8</a:t>
                      </a:r>
                    </a:p>
                  </a:txBody>
                  <a:tcPr marL="98268" marR="98268" marT="34290" marB="34290">
                    <a:solidFill>
                      <a:schemeClr val="tx2"/>
                    </a:solidFill>
                  </a:tcPr>
                </a:tc>
                <a:tc>
                  <a:txBody>
                    <a:bodyPr/>
                    <a:lstStyle/>
                    <a:p>
                      <a:pPr algn="ctr"/>
                      <a:r>
                        <a:rPr lang="en-US" sz="1400" dirty="0" smtClean="0">
                          <a:solidFill>
                            <a:schemeClr val="tx2">
                              <a:lumMod val="75000"/>
                            </a:schemeClr>
                          </a:solidFill>
                        </a:rPr>
                        <a:t>1.8</a:t>
                      </a:r>
                      <a:endParaRPr lang="en-US" sz="1400" dirty="0">
                        <a:solidFill>
                          <a:schemeClr val="tx2">
                            <a:lumMod val="75000"/>
                          </a:schemeClr>
                        </a:solidFill>
                      </a:endParaRPr>
                    </a:p>
                  </a:txBody>
                  <a:tcPr marL="68580" marR="68580" marT="34290" marB="34290"/>
                </a:tc>
                <a:tc>
                  <a:txBody>
                    <a:bodyPr/>
                    <a:lstStyle/>
                    <a:p>
                      <a:pPr algn="ctr"/>
                      <a:r>
                        <a:rPr lang="en-US" sz="1400" b="1" dirty="0">
                          <a:solidFill>
                            <a:schemeClr val="tx1"/>
                          </a:solidFill>
                        </a:rPr>
                        <a:t>9.2</a:t>
                      </a:r>
                    </a:p>
                  </a:txBody>
                  <a:tcPr marL="68580" marR="68580" marT="34290" marB="34290"/>
                </a:tc>
                <a:tc>
                  <a:txBody>
                    <a:bodyPr/>
                    <a:lstStyle/>
                    <a:p>
                      <a:pPr algn="ctr"/>
                      <a:r>
                        <a:rPr lang="en-US" sz="1400" dirty="0" smtClean="0">
                          <a:solidFill>
                            <a:schemeClr val="tx2">
                              <a:lumMod val="75000"/>
                            </a:schemeClr>
                          </a:solidFill>
                        </a:rPr>
                        <a:t>5.3</a:t>
                      </a:r>
                      <a:endParaRPr lang="en-US" sz="1400" dirty="0">
                        <a:solidFill>
                          <a:schemeClr val="tx2">
                            <a:lumMod val="75000"/>
                          </a:schemeClr>
                        </a:solidFill>
                      </a:endParaRPr>
                    </a:p>
                  </a:txBody>
                  <a:tcPr marL="68580" marR="68580" marT="34290" marB="34290"/>
                </a:tc>
                <a:tc>
                  <a:txBody>
                    <a:bodyPr/>
                    <a:lstStyle/>
                    <a:p>
                      <a:pPr algn="ctr"/>
                      <a:r>
                        <a:rPr lang="en-US" sz="1400" b="1" dirty="0">
                          <a:solidFill>
                            <a:schemeClr val="tx1"/>
                          </a:solidFill>
                        </a:rPr>
                        <a:t>10.3</a:t>
                      </a:r>
                    </a:p>
                  </a:txBody>
                  <a:tcPr marL="68580" marR="68580" marT="34290" marB="34290"/>
                </a:tc>
                <a:tc>
                  <a:txBody>
                    <a:bodyPr/>
                    <a:lstStyle/>
                    <a:p>
                      <a:pPr algn="ctr"/>
                      <a:r>
                        <a:rPr lang="en-US" sz="1400" dirty="0" smtClean="0">
                          <a:solidFill>
                            <a:schemeClr val="tx2">
                              <a:lumMod val="75000"/>
                            </a:schemeClr>
                          </a:solidFill>
                        </a:rPr>
                        <a:t>13.3</a:t>
                      </a:r>
                      <a:endParaRPr lang="en-US" sz="1400" dirty="0">
                        <a:solidFill>
                          <a:schemeClr val="tx2">
                            <a:lumMod val="75000"/>
                          </a:schemeClr>
                        </a:solidFill>
                      </a:endParaRPr>
                    </a:p>
                  </a:txBody>
                  <a:tcPr marL="68580" marR="68580" marT="34290" marB="34290"/>
                </a:tc>
                <a:tc>
                  <a:txBody>
                    <a:bodyPr/>
                    <a:lstStyle/>
                    <a:p>
                      <a:pPr algn="ctr"/>
                      <a:r>
                        <a:rPr lang="en-US" sz="1400" b="1" dirty="0">
                          <a:solidFill>
                            <a:schemeClr val="tx1"/>
                          </a:solidFill>
                        </a:rPr>
                        <a:t>17.7</a:t>
                      </a:r>
                    </a:p>
                  </a:txBody>
                  <a:tcPr marL="68580" marR="68580" marT="34290" marB="34290"/>
                </a:tc>
                <a:tc>
                  <a:txBody>
                    <a:bodyPr/>
                    <a:lstStyle/>
                    <a:p>
                      <a:pPr algn="ctr"/>
                      <a:r>
                        <a:rPr lang="en-US" sz="1400" dirty="0" smtClean="0">
                          <a:solidFill>
                            <a:schemeClr val="tx2">
                              <a:lumMod val="75000"/>
                            </a:schemeClr>
                          </a:solidFill>
                        </a:rPr>
                        <a:t>42.5</a:t>
                      </a:r>
                      <a:endParaRPr lang="en-US" sz="1400" dirty="0">
                        <a:solidFill>
                          <a:schemeClr val="tx2">
                            <a:lumMod val="75000"/>
                          </a:schemeClr>
                        </a:solidFill>
                      </a:endParaRPr>
                    </a:p>
                  </a:txBody>
                  <a:tcPr marL="68580" marR="68580" marT="34290" marB="34290"/>
                </a:tc>
                <a:tc>
                  <a:txBody>
                    <a:bodyPr/>
                    <a:lstStyle/>
                    <a:p>
                      <a:pPr algn="ctr"/>
                      <a:r>
                        <a:rPr lang="en-US" sz="1400" b="1" dirty="0">
                          <a:solidFill>
                            <a:schemeClr val="tx1"/>
                          </a:solidFill>
                        </a:rPr>
                        <a:t>38.0</a:t>
                      </a:r>
                    </a:p>
                  </a:txBody>
                  <a:tcPr marL="68580" marR="68580" marT="34290" marB="34290"/>
                </a:tc>
                <a:tc>
                  <a:txBody>
                    <a:bodyPr/>
                    <a:lstStyle/>
                    <a:p>
                      <a:pPr algn="ctr"/>
                      <a:r>
                        <a:rPr lang="en-US" sz="1400" dirty="0" smtClean="0">
                          <a:solidFill>
                            <a:schemeClr val="tx2">
                              <a:lumMod val="75000"/>
                            </a:schemeClr>
                          </a:solidFill>
                        </a:rPr>
                        <a:t>37.2</a:t>
                      </a:r>
                      <a:endParaRPr lang="en-US" sz="1400" dirty="0">
                        <a:solidFill>
                          <a:schemeClr val="tx2">
                            <a:lumMod val="75000"/>
                          </a:schemeClr>
                        </a:solidFill>
                      </a:endParaRPr>
                    </a:p>
                  </a:txBody>
                  <a:tcPr marL="68580" marR="68580" marT="34290" marB="34290">
                    <a:lnR w="19050" cap="flat" cmpd="sng" algn="ctr">
                      <a:solidFill>
                        <a:schemeClr val="bg1"/>
                      </a:solidFill>
                      <a:prstDash val="solid"/>
                      <a:round/>
                      <a:headEnd type="none" w="med" len="med"/>
                      <a:tailEnd type="none" w="med" len="med"/>
                    </a:lnR>
                  </a:tcPr>
                </a:tc>
                <a:tc>
                  <a:txBody>
                    <a:bodyPr/>
                    <a:lstStyle/>
                    <a:p>
                      <a:pPr algn="ctr"/>
                      <a:r>
                        <a:rPr lang="en-US" sz="1400" b="1" dirty="0">
                          <a:solidFill>
                            <a:schemeClr val="tx1"/>
                          </a:solidFill>
                        </a:rPr>
                        <a:t>24.9</a:t>
                      </a:r>
                    </a:p>
                  </a:txBody>
                  <a:tcPr marL="68580" marR="68580" marT="34290" marB="3429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 xmlns:a16="http://schemas.microsoft.com/office/drawing/2014/main" val="10008"/>
                  </a:ext>
                </a:extLst>
              </a:tr>
              <a:tr h="382962">
                <a:tc>
                  <a:txBody>
                    <a:bodyPr/>
                    <a:lstStyle/>
                    <a:p>
                      <a:r>
                        <a:rPr lang="en-US" sz="1400" b="1" dirty="0">
                          <a:solidFill>
                            <a:schemeClr val="bg1"/>
                          </a:solidFill>
                          <a:latin typeface="Calibri" panose="020F0502020204030204" pitchFamily="34" charset="0"/>
                          <a:cs typeface="Calibri" panose="020F0502020204030204" pitchFamily="34" charset="0"/>
                        </a:rPr>
                        <a:t>9</a:t>
                      </a:r>
                    </a:p>
                  </a:txBody>
                  <a:tcPr marL="98268" marR="98268" marT="34290" marB="34290">
                    <a:solidFill>
                      <a:schemeClr val="tx2"/>
                    </a:solidFill>
                  </a:tcPr>
                </a:tc>
                <a:tc>
                  <a:txBody>
                    <a:bodyPr/>
                    <a:lstStyle/>
                    <a:p>
                      <a:pPr algn="ctr"/>
                      <a:r>
                        <a:rPr lang="en-US" sz="1400" dirty="0" smtClean="0">
                          <a:solidFill>
                            <a:schemeClr val="tx2">
                              <a:lumMod val="75000"/>
                            </a:schemeClr>
                          </a:solidFill>
                        </a:rPr>
                        <a:t>7.1</a:t>
                      </a:r>
                      <a:endParaRPr lang="en-US" sz="1400" dirty="0">
                        <a:solidFill>
                          <a:schemeClr val="tx2">
                            <a:lumMod val="75000"/>
                          </a:schemeClr>
                        </a:solidFill>
                      </a:endParaRPr>
                    </a:p>
                  </a:txBody>
                  <a:tcPr marL="68580" marR="68580" marT="34290" marB="34290"/>
                </a:tc>
                <a:tc>
                  <a:txBody>
                    <a:bodyPr/>
                    <a:lstStyle/>
                    <a:p>
                      <a:pPr algn="ctr"/>
                      <a:r>
                        <a:rPr lang="en-US" sz="1400" b="1" dirty="0">
                          <a:solidFill>
                            <a:schemeClr val="tx1"/>
                          </a:solidFill>
                        </a:rPr>
                        <a:t>11.3</a:t>
                      </a:r>
                    </a:p>
                  </a:txBody>
                  <a:tcPr marL="68580" marR="68580" marT="34290" marB="34290"/>
                </a:tc>
                <a:tc>
                  <a:txBody>
                    <a:bodyPr/>
                    <a:lstStyle/>
                    <a:p>
                      <a:pPr algn="ctr"/>
                      <a:r>
                        <a:rPr lang="en-US" sz="1400" dirty="0" smtClean="0">
                          <a:solidFill>
                            <a:schemeClr val="tx2">
                              <a:lumMod val="75000"/>
                            </a:schemeClr>
                          </a:solidFill>
                        </a:rPr>
                        <a:t>6.3</a:t>
                      </a:r>
                      <a:endParaRPr lang="en-US" sz="1400" dirty="0">
                        <a:solidFill>
                          <a:schemeClr val="tx2">
                            <a:lumMod val="75000"/>
                          </a:schemeClr>
                        </a:solidFill>
                      </a:endParaRPr>
                    </a:p>
                  </a:txBody>
                  <a:tcPr marL="68580" marR="68580" marT="34290" marB="34290"/>
                </a:tc>
                <a:tc>
                  <a:txBody>
                    <a:bodyPr/>
                    <a:lstStyle/>
                    <a:p>
                      <a:pPr algn="ctr"/>
                      <a:r>
                        <a:rPr lang="en-US" sz="1400" b="1" dirty="0">
                          <a:solidFill>
                            <a:schemeClr val="tx1"/>
                          </a:solidFill>
                        </a:rPr>
                        <a:t>11.8</a:t>
                      </a:r>
                    </a:p>
                  </a:txBody>
                  <a:tcPr marL="68580" marR="68580" marT="34290" marB="34290"/>
                </a:tc>
                <a:tc>
                  <a:txBody>
                    <a:bodyPr/>
                    <a:lstStyle/>
                    <a:p>
                      <a:pPr algn="ctr"/>
                      <a:r>
                        <a:rPr lang="en-US" sz="1400" dirty="0" smtClean="0">
                          <a:solidFill>
                            <a:schemeClr val="tx2">
                              <a:lumMod val="75000"/>
                            </a:schemeClr>
                          </a:solidFill>
                        </a:rPr>
                        <a:t>25.4</a:t>
                      </a:r>
                      <a:endParaRPr lang="en-US" sz="1400" dirty="0">
                        <a:solidFill>
                          <a:schemeClr val="tx2">
                            <a:lumMod val="75000"/>
                          </a:schemeClr>
                        </a:solidFill>
                      </a:endParaRPr>
                    </a:p>
                  </a:txBody>
                  <a:tcPr marL="68580" marR="68580" marT="34290" marB="34290"/>
                </a:tc>
                <a:tc>
                  <a:txBody>
                    <a:bodyPr/>
                    <a:lstStyle/>
                    <a:p>
                      <a:pPr algn="ctr"/>
                      <a:r>
                        <a:rPr lang="en-US" sz="1400" b="1" dirty="0">
                          <a:solidFill>
                            <a:schemeClr val="tx1"/>
                          </a:solidFill>
                        </a:rPr>
                        <a:t>21.1</a:t>
                      </a:r>
                    </a:p>
                  </a:txBody>
                  <a:tcPr marL="68580" marR="68580" marT="34290" marB="34290"/>
                </a:tc>
                <a:tc>
                  <a:txBody>
                    <a:bodyPr/>
                    <a:lstStyle/>
                    <a:p>
                      <a:pPr algn="ctr"/>
                      <a:r>
                        <a:rPr lang="en-US" sz="1400" dirty="0" smtClean="0">
                          <a:solidFill>
                            <a:schemeClr val="tx2">
                              <a:lumMod val="75000"/>
                            </a:schemeClr>
                          </a:solidFill>
                        </a:rPr>
                        <a:t>39.7</a:t>
                      </a:r>
                      <a:endParaRPr lang="en-US" sz="1400" dirty="0">
                        <a:solidFill>
                          <a:schemeClr val="tx2">
                            <a:lumMod val="75000"/>
                          </a:schemeClr>
                        </a:solidFill>
                      </a:endParaRPr>
                    </a:p>
                  </a:txBody>
                  <a:tcPr marL="68580" marR="68580" marT="34290" marB="34290"/>
                </a:tc>
                <a:tc>
                  <a:txBody>
                    <a:bodyPr/>
                    <a:lstStyle/>
                    <a:p>
                      <a:pPr algn="ctr"/>
                      <a:r>
                        <a:rPr lang="en-US" sz="1400" b="1" dirty="0">
                          <a:solidFill>
                            <a:schemeClr val="tx1"/>
                          </a:solidFill>
                        </a:rPr>
                        <a:t>36.7</a:t>
                      </a:r>
                    </a:p>
                  </a:txBody>
                  <a:tcPr marL="68580" marR="68580" marT="34290" marB="34290"/>
                </a:tc>
                <a:tc>
                  <a:txBody>
                    <a:bodyPr/>
                    <a:lstStyle/>
                    <a:p>
                      <a:pPr algn="ctr"/>
                      <a:r>
                        <a:rPr lang="en-US" sz="1400" dirty="0" smtClean="0">
                          <a:solidFill>
                            <a:schemeClr val="tx2">
                              <a:lumMod val="75000"/>
                            </a:schemeClr>
                          </a:solidFill>
                        </a:rPr>
                        <a:t>21.4</a:t>
                      </a:r>
                      <a:endParaRPr lang="en-US" sz="1400" dirty="0">
                        <a:solidFill>
                          <a:schemeClr val="tx2">
                            <a:lumMod val="75000"/>
                          </a:schemeClr>
                        </a:solidFill>
                      </a:endParaRPr>
                    </a:p>
                  </a:txBody>
                  <a:tcPr marL="68580" marR="68580" marT="34290" marB="34290">
                    <a:lnR w="19050" cap="flat" cmpd="sng" algn="ctr">
                      <a:solidFill>
                        <a:schemeClr val="bg1"/>
                      </a:solidFill>
                      <a:prstDash val="solid"/>
                      <a:round/>
                      <a:headEnd type="none" w="med" len="med"/>
                      <a:tailEnd type="none" w="med" len="med"/>
                    </a:lnR>
                  </a:tcPr>
                </a:tc>
                <a:tc>
                  <a:txBody>
                    <a:bodyPr/>
                    <a:lstStyle/>
                    <a:p>
                      <a:pPr algn="ctr"/>
                      <a:r>
                        <a:rPr lang="en-US" sz="1400" b="1" dirty="0">
                          <a:solidFill>
                            <a:schemeClr val="tx1"/>
                          </a:solidFill>
                        </a:rPr>
                        <a:t>19.2</a:t>
                      </a:r>
                    </a:p>
                  </a:txBody>
                  <a:tcPr marL="68580" marR="68580" marT="34290" marB="3429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 xmlns:a16="http://schemas.microsoft.com/office/drawing/2014/main" val="10009"/>
                  </a:ext>
                </a:extLst>
              </a:tr>
              <a:tr h="382962">
                <a:tc>
                  <a:txBody>
                    <a:bodyPr/>
                    <a:lstStyle/>
                    <a:p>
                      <a:r>
                        <a:rPr lang="en-US" sz="1400" b="1" dirty="0">
                          <a:solidFill>
                            <a:schemeClr val="bg1"/>
                          </a:solidFill>
                          <a:latin typeface="Calibri" panose="020F0502020204030204" pitchFamily="34" charset="0"/>
                          <a:cs typeface="Calibri" panose="020F0502020204030204" pitchFamily="34" charset="0"/>
                        </a:rPr>
                        <a:t>10</a:t>
                      </a:r>
                    </a:p>
                  </a:txBody>
                  <a:tcPr marL="98268" marR="98268" marT="34290" marB="34290">
                    <a:solidFill>
                      <a:schemeClr val="tx2"/>
                    </a:solidFill>
                  </a:tcPr>
                </a:tc>
                <a:tc>
                  <a:txBody>
                    <a:bodyPr/>
                    <a:lstStyle/>
                    <a:p>
                      <a:pPr algn="ctr"/>
                      <a:r>
                        <a:rPr lang="en-US" sz="1400" dirty="0" smtClean="0">
                          <a:solidFill>
                            <a:schemeClr val="tx2">
                              <a:lumMod val="75000"/>
                            </a:schemeClr>
                          </a:solidFill>
                        </a:rPr>
                        <a:t>3.7</a:t>
                      </a:r>
                      <a:endParaRPr lang="en-US" sz="1400" dirty="0">
                        <a:solidFill>
                          <a:schemeClr val="tx2">
                            <a:lumMod val="75000"/>
                          </a:schemeClr>
                        </a:solidFill>
                      </a:endParaRPr>
                    </a:p>
                  </a:txBody>
                  <a:tcPr marL="68580" marR="68580" marT="34290" marB="34290"/>
                </a:tc>
                <a:tc>
                  <a:txBody>
                    <a:bodyPr/>
                    <a:lstStyle/>
                    <a:p>
                      <a:pPr algn="ctr"/>
                      <a:r>
                        <a:rPr lang="en-US" sz="1400" b="1" dirty="0">
                          <a:solidFill>
                            <a:schemeClr val="tx1"/>
                          </a:solidFill>
                        </a:rPr>
                        <a:t>14.3</a:t>
                      </a:r>
                    </a:p>
                  </a:txBody>
                  <a:tcPr marL="68580" marR="68580" marT="34290" marB="34290"/>
                </a:tc>
                <a:tc>
                  <a:txBody>
                    <a:bodyPr/>
                    <a:lstStyle/>
                    <a:p>
                      <a:pPr algn="ctr"/>
                      <a:r>
                        <a:rPr lang="en-US" sz="1400" dirty="0" smtClean="0">
                          <a:solidFill>
                            <a:schemeClr val="tx2">
                              <a:lumMod val="75000"/>
                            </a:schemeClr>
                          </a:solidFill>
                        </a:rPr>
                        <a:t>10.2</a:t>
                      </a:r>
                      <a:endParaRPr lang="en-US" sz="1400" dirty="0">
                        <a:solidFill>
                          <a:schemeClr val="tx2">
                            <a:lumMod val="75000"/>
                          </a:schemeClr>
                        </a:solidFill>
                      </a:endParaRPr>
                    </a:p>
                  </a:txBody>
                  <a:tcPr marL="68580" marR="68580" marT="34290" marB="34290"/>
                </a:tc>
                <a:tc>
                  <a:txBody>
                    <a:bodyPr/>
                    <a:lstStyle/>
                    <a:p>
                      <a:pPr algn="ctr"/>
                      <a:r>
                        <a:rPr lang="en-US" sz="1400" b="1" dirty="0">
                          <a:solidFill>
                            <a:schemeClr val="tx1"/>
                          </a:solidFill>
                        </a:rPr>
                        <a:t>10.9</a:t>
                      </a:r>
                    </a:p>
                  </a:txBody>
                  <a:tcPr marL="68580" marR="68580" marT="34290" marB="34290"/>
                </a:tc>
                <a:tc>
                  <a:txBody>
                    <a:bodyPr/>
                    <a:lstStyle/>
                    <a:p>
                      <a:pPr algn="ctr"/>
                      <a:r>
                        <a:rPr lang="en-US" sz="1400" dirty="0" smtClean="0">
                          <a:solidFill>
                            <a:schemeClr val="tx2">
                              <a:lumMod val="75000"/>
                            </a:schemeClr>
                          </a:solidFill>
                        </a:rPr>
                        <a:t>13</a:t>
                      </a:r>
                      <a:endParaRPr lang="en-US" sz="1400" dirty="0">
                        <a:solidFill>
                          <a:schemeClr val="tx2">
                            <a:lumMod val="75000"/>
                          </a:schemeClr>
                        </a:solidFill>
                      </a:endParaRPr>
                    </a:p>
                  </a:txBody>
                  <a:tcPr marL="68580" marR="68580" marT="34290" marB="34290"/>
                </a:tc>
                <a:tc>
                  <a:txBody>
                    <a:bodyPr/>
                    <a:lstStyle/>
                    <a:p>
                      <a:pPr algn="ctr"/>
                      <a:r>
                        <a:rPr lang="en-US" sz="1400" b="1" dirty="0">
                          <a:solidFill>
                            <a:schemeClr val="tx1"/>
                          </a:solidFill>
                        </a:rPr>
                        <a:t>15.9</a:t>
                      </a:r>
                    </a:p>
                  </a:txBody>
                  <a:tcPr marL="68580" marR="68580" marT="34290" marB="34290"/>
                </a:tc>
                <a:tc>
                  <a:txBody>
                    <a:bodyPr/>
                    <a:lstStyle/>
                    <a:p>
                      <a:pPr algn="ctr"/>
                      <a:r>
                        <a:rPr lang="en-US" sz="1400" dirty="0" smtClean="0">
                          <a:solidFill>
                            <a:schemeClr val="tx2">
                              <a:lumMod val="75000"/>
                            </a:schemeClr>
                          </a:solidFill>
                        </a:rPr>
                        <a:t>37</a:t>
                      </a:r>
                      <a:endParaRPr lang="en-US" sz="1400" dirty="0">
                        <a:solidFill>
                          <a:schemeClr val="tx2">
                            <a:lumMod val="75000"/>
                          </a:schemeClr>
                        </a:solidFill>
                      </a:endParaRPr>
                    </a:p>
                  </a:txBody>
                  <a:tcPr marL="68580" marR="68580" marT="34290" marB="34290"/>
                </a:tc>
                <a:tc>
                  <a:txBody>
                    <a:bodyPr/>
                    <a:lstStyle/>
                    <a:p>
                      <a:pPr algn="ctr"/>
                      <a:r>
                        <a:rPr lang="en-US" sz="1400" b="1" dirty="0">
                          <a:solidFill>
                            <a:schemeClr val="tx1"/>
                          </a:solidFill>
                        </a:rPr>
                        <a:t>33.4</a:t>
                      </a:r>
                    </a:p>
                  </a:txBody>
                  <a:tcPr marL="68580" marR="68580" marT="34290" marB="34290"/>
                </a:tc>
                <a:tc>
                  <a:txBody>
                    <a:bodyPr/>
                    <a:lstStyle/>
                    <a:p>
                      <a:pPr algn="ctr"/>
                      <a:r>
                        <a:rPr lang="en-US" sz="1400" dirty="0" smtClean="0">
                          <a:solidFill>
                            <a:schemeClr val="tx2">
                              <a:lumMod val="75000"/>
                            </a:schemeClr>
                          </a:solidFill>
                        </a:rPr>
                        <a:t>36.1</a:t>
                      </a:r>
                      <a:endParaRPr lang="en-US" sz="1400" dirty="0">
                        <a:solidFill>
                          <a:schemeClr val="tx2">
                            <a:lumMod val="75000"/>
                          </a:schemeClr>
                        </a:solidFill>
                      </a:endParaRPr>
                    </a:p>
                  </a:txBody>
                  <a:tcPr marL="68580" marR="68580" marT="34290" marB="34290">
                    <a:lnR w="19050" cap="flat" cmpd="sng" algn="ctr">
                      <a:solidFill>
                        <a:schemeClr val="bg1"/>
                      </a:solidFill>
                      <a:prstDash val="solid"/>
                      <a:round/>
                      <a:headEnd type="none" w="med" len="med"/>
                      <a:tailEnd type="none" w="med" len="med"/>
                    </a:lnR>
                  </a:tcPr>
                </a:tc>
                <a:tc>
                  <a:txBody>
                    <a:bodyPr/>
                    <a:lstStyle/>
                    <a:p>
                      <a:pPr algn="ctr"/>
                      <a:r>
                        <a:rPr lang="en-US" sz="1400" b="1" dirty="0">
                          <a:solidFill>
                            <a:schemeClr val="tx1"/>
                          </a:solidFill>
                        </a:rPr>
                        <a:t>25.5</a:t>
                      </a:r>
                    </a:p>
                  </a:txBody>
                  <a:tcPr marL="68580" marR="68580" marT="34290" marB="34290">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extLst>
                  <a:ext uri="{0D108BD9-81ED-4DB2-BD59-A6C34878D82A}">
                    <a16:rowId xmlns="" xmlns:a16="http://schemas.microsoft.com/office/drawing/2014/main" val="10010"/>
                  </a:ext>
                </a:extLst>
              </a:tr>
            </a:tbl>
          </a:graphicData>
        </a:graphic>
      </p:graphicFrame>
      <p:sp>
        <p:nvSpPr>
          <p:cNvPr id="8" name="TextBox 7"/>
          <p:cNvSpPr txBox="1"/>
          <p:nvPr/>
        </p:nvSpPr>
        <p:spPr>
          <a:xfrm>
            <a:off x="363415" y="6003558"/>
            <a:ext cx="7296842" cy="600164"/>
          </a:xfrm>
          <a:prstGeom prst="rect">
            <a:avLst/>
          </a:prstGeom>
          <a:noFill/>
        </p:spPr>
        <p:txBody>
          <a:bodyPr wrap="square" rtlCol="0">
            <a:spAutoFit/>
          </a:bodyPr>
          <a:lstStyle/>
          <a:p>
            <a:r>
              <a:rPr lang="en-US" sz="1100" dirty="0">
                <a:solidFill>
                  <a:srgbClr val="C00000"/>
                </a:solidFill>
              </a:rPr>
              <a:t>*Grade 11 does not include students who took an AP/IB test</a:t>
            </a:r>
            <a:r>
              <a:rPr lang="en-US" sz="1100" dirty="0">
                <a:solidFill>
                  <a:srgbClr val="FF0000"/>
                </a:solidFill>
              </a:rPr>
              <a:t>.</a:t>
            </a:r>
          </a:p>
          <a:p>
            <a:r>
              <a:rPr lang="en-US" sz="1100" dirty="0">
                <a:solidFill>
                  <a:srgbClr val="C00000"/>
                </a:solidFill>
              </a:rPr>
              <a:t>** NJSLA 2018-2019 assessments were optional for 11</a:t>
            </a:r>
            <a:r>
              <a:rPr lang="en-US" sz="1100" baseline="30000" dirty="0">
                <a:solidFill>
                  <a:srgbClr val="C00000"/>
                </a:solidFill>
              </a:rPr>
              <a:t>th</a:t>
            </a:r>
            <a:r>
              <a:rPr lang="en-US" sz="1100" dirty="0">
                <a:solidFill>
                  <a:srgbClr val="C00000"/>
                </a:solidFill>
              </a:rPr>
              <a:t> Grade students, state results do not include Grade 11 results.</a:t>
            </a:r>
          </a:p>
          <a:p>
            <a:r>
              <a:rPr lang="en-US" sz="1100" dirty="0"/>
              <a:t>Notes: Percentages may not total 100 due to rounding.</a:t>
            </a:r>
          </a:p>
        </p:txBody>
      </p:sp>
      <p:sp>
        <p:nvSpPr>
          <p:cNvPr id="6" name="Slide Number Placeholder 5"/>
          <p:cNvSpPr>
            <a:spLocks noGrp="1"/>
          </p:cNvSpPr>
          <p:nvPr>
            <p:ph type="sldNum" sz="quarter" idx="12"/>
          </p:nvPr>
        </p:nvSpPr>
        <p:spPr/>
        <p:txBody>
          <a:bodyPr/>
          <a:lstStyle/>
          <a:p>
            <a:fld id="{356A72F1-C897-1647-9CE8-BFFB19418015}" type="slidenum">
              <a:rPr lang="en-US" smtClean="0"/>
              <a:pPr/>
              <a:t>7</a:t>
            </a:fld>
            <a:endParaRPr lang="en-US" dirty="0"/>
          </a:p>
        </p:txBody>
      </p:sp>
    </p:spTree>
    <p:extLst>
      <p:ext uri="{BB962C8B-B14F-4D97-AF65-F5344CB8AC3E}">
        <p14:creationId xmlns:p14="http://schemas.microsoft.com/office/powerpoint/2010/main" val="40062611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4132755159"/>
              </p:ext>
            </p:extLst>
          </p:nvPr>
        </p:nvGraphicFramePr>
        <p:xfrm>
          <a:off x="193962" y="1593189"/>
          <a:ext cx="4835239" cy="2166312"/>
        </p:xfrm>
        <a:graphic>
          <a:graphicData uri="http://schemas.openxmlformats.org/drawingml/2006/table">
            <a:tbl>
              <a:tblPr/>
              <a:tblGrid>
                <a:gridCol w="663836">
                  <a:extLst>
                    <a:ext uri="{9D8B030D-6E8A-4147-A177-3AD203B41FA5}">
                      <a16:colId xmlns="" xmlns:a16="http://schemas.microsoft.com/office/drawing/2014/main" val="20000"/>
                    </a:ext>
                  </a:extLst>
                </a:gridCol>
                <a:gridCol w="492814">
                  <a:extLst>
                    <a:ext uri="{9D8B030D-6E8A-4147-A177-3AD203B41FA5}">
                      <a16:colId xmlns="" xmlns:a16="http://schemas.microsoft.com/office/drawing/2014/main" val="20001"/>
                    </a:ext>
                  </a:extLst>
                </a:gridCol>
                <a:gridCol w="461196">
                  <a:extLst>
                    <a:ext uri="{9D8B030D-6E8A-4147-A177-3AD203B41FA5}">
                      <a16:colId xmlns="" xmlns:a16="http://schemas.microsoft.com/office/drawing/2014/main" val="20002"/>
                    </a:ext>
                  </a:extLst>
                </a:gridCol>
                <a:gridCol w="549044">
                  <a:extLst>
                    <a:ext uri="{9D8B030D-6E8A-4147-A177-3AD203B41FA5}">
                      <a16:colId xmlns="" xmlns:a16="http://schemas.microsoft.com/office/drawing/2014/main" val="20003"/>
                    </a:ext>
                  </a:extLst>
                </a:gridCol>
                <a:gridCol w="549044">
                  <a:extLst>
                    <a:ext uri="{9D8B030D-6E8A-4147-A177-3AD203B41FA5}">
                      <a16:colId xmlns="" xmlns:a16="http://schemas.microsoft.com/office/drawing/2014/main" val="20004"/>
                    </a:ext>
                  </a:extLst>
                </a:gridCol>
                <a:gridCol w="516099">
                  <a:extLst>
                    <a:ext uri="{9D8B030D-6E8A-4147-A177-3AD203B41FA5}">
                      <a16:colId xmlns="" xmlns:a16="http://schemas.microsoft.com/office/drawing/2014/main" val="20005"/>
                    </a:ext>
                  </a:extLst>
                </a:gridCol>
                <a:gridCol w="527082">
                  <a:extLst>
                    <a:ext uri="{9D8B030D-6E8A-4147-A177-3AD203B41FA5}">
                      <a16:colId xmlns="" xmlns:a16="http://schemas.microsoft.com/office/drawing/2014/main" val="20006"/>
                    </a:ext>
                  </a:extLst>
                </a:gridCol>
                <a:gridCol w="538062">
                  <a:extLst>
                    <a:ext uri="{9D8B030D-6E8A-4147-A177-3AD203B41FA5}">
                      <a16:colId xmlns="" xmlns:a16="http://schemas.microsoft.com/office/drawing/2014/main" val="20007"/>
                    </a:ext>
                  </a:extLst>
                </a:gridCol>
                <a:gridCol w="538062">
                  <a:extLst>
                    <a:ext uri="{9D8B030D-6E8A-4147-A177-3AD203B41FA5}">
                      <a16:colId xmlns="" xmlns:a16="http://schemas.microsoft.com/office/drawing/2014/main" val="20008"/>
                    </a:ext>
                  </a:extLst>
                </a:gridCol>
              </a:tblGrid>
              <a:tr h="457284">
                <a:tc>
                  <a:txBody>
                    <a:bodyPr/>
                    <a:lstStyle/>
                    <a:p>
                      <a:pPr algn="ctr" fontAlgn="b"/>
                      <a:r>
                        <a:rPr lang="en-US" sz="1400" b="1" i="0" u="none" strike="noStrike" dirty="0">
                          <a:solidFill>
                            <a:srgbClr val="000000"/>
                          </a:solidFill>
                          <a:effectLst/>
                          <a:latin typeface="+mn-lt"/>
                        </a:rPr>
                        <a:t>Grade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gridSpan="4">
                  <a:txBody>
                    <a:bodyPr/>
                    <a:lstStyle/>
                    <a:p>
                      <a:pPr algn="ctr" fontAlgn="b"/>
                      <a:r>
                        <a:rPr lang="en-US" sz="1400" b="1" i="0" u="none" strike="noStrike" dirty="0">
                          <a:solidFill>
                            <a:srgbClr val="000000"/>
                          </a:solidFill>
                          <a:effectLst/>
                          <a:latin typeface="+mn-lt"/>
                        </a:rPr>
                        <a:t>District            </a:t>
                      </a:r>
                      <a:r>
                        <a:rPr lang="en-US" sz="1100" b="0" i="0" u="none" strike="noStrike" dirty="0">
                          <a:solidFill>
                            <a:srgbClr val="000000"/>
                          </a:solidFill>
                          <a:effectLst/>
                          <a:latin typeface="+mn-lt"/>
                        </a:rPr>
                        <a:t> </a:t>
                      </a:r>
                      <a:endParaRPr lang="en-US" sz="1100" b="0" i="0" u="none" strike="noStrike" dirty="0" smtClean="0">
                        <a:solidFill>
                          <a:srgbClr val="000000"/>
                        </a:solidFill>
                        <a:effectLst/>
                        <a:latin typeface="+mn-lt"/>
                      </a:endParaRPr>
                    </a:p>
                    <a:p>
                      <a:pPr algn="ctr" fontAlgn="b"/>
                      <a:r>
                        <a:rPr lang="en-US" sz="1100" b="0" i="0" u="none" strike="noStrike" dirty="0" smtClean="0">
                          <a:solidFill>
                            <a:srgbClr val="000000"/>
                          </a:solidFill>
                          <a:effectLst/>
                          <a:latin typeface="+mn-lt"/>
                        </a:rPr>
                        <a:t>% &gt;= </a:t>
                      </a:r>
                      <a:r>
                        <a:rPr lang="en-US" sz="1100" b="0" i="0" u="none" strike="noStrike" dirty="0">
                          <a:solidFill>
                            <a:srgbClr val="000000"/>
                          </a:solidFill>
                          <a:effectLst/>
                          <a:latin typeface="+mn-lt"/>
                        </a:rPr>
                        <a:t>Level 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hMerge="1">
                  <a:txBody>
                    <a:bodyPr/>
                    <a:lstStyle/>
                    <a:p>
                      <a:endParaRPr lang="en-US"/>
                    </a:p>
                  </a:txBody>
                  <a:tcPr/>
                </a:tc>
                <a:tc hMerge="1">
                  <a:txBody>
                    <a:bodyPr/>
                    <a:lstStyle/>
                    <a:p>
                      <a:endParaRPr lang="en-US"/>
                    </a:p>
                  </a:txBody>
                  <a:tcPr/>
                </a:tc>
                <a:tc hMerge="1">
                  <a:txBody>
                    <a:bodyPr/>
                    <a:lstStyle/>
                    <a:p>
                      <a:pPr algn="ctr" fontAlgn="b"/>
                      <a:endParaRPr lang="en-US" sz="11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gridSpan="4">
                  <a:txBody>
                    <a:bodyPr/>
                    <a:lstStyle/>
                    <a:p>
                      <a:pPr algn="ctr" fontAlgn="b"/>
                      <a:r>
                        <a:rPr lang="en-US" sz="1400" b="1" i="0" u="none" strike="noStrike" dirty="0">
                          <a:solidFill>
                            <a:srgbClr val="000000"/>
                          </a:solidFill>
                          <a:effectLst/>
                          <a:latin typeface="+mn-lt"/>
                        </a:rPr>
                        <a:t>NJ</a:t>
                      </a:r>
                      <a:r>
                        <a:rPr lang="en-US" sz="1100" b="0" i="0" u="none" strike="noStrike" dirty="0">
                          <a:solidFill>
                            <a:srgbClr val="000000"/>
                          </a:solidFill>
                          <a:effectLst/>
                          <a:latin typeface="+mn-lt"/>
                        </a:rPr>
                        <a:t>                     </a:t>
                      </a:r>
                      <a:endParaRPr lang="en-US" sz="1100" b="0" i="0" u="none" strike="noStrike" dirty="0" smtClean="0">
                        <a:solidFill>
                          <a:srgbClr val="000000"/>
                        </a:solidFill>
                        <a:effectLst/>
                        <a:latin typeface="+mn-lt"/>
                      </a:endParaRPr>
                    </a:p>
                    <a:p>
                      <a:pPr algn="ctr" fontAlgn="b"/>
                      <a:r>
                        <a:rPr lang="en-US" sz="1100" b="0" i="0" u="none" strike="noStrike" dirty="0" smtClean="0">
                          <a:solidFill>
                            <a:srgbClr val="000000"/>
                          </a:solidFill>
                          <a:effectLst/>
                          <a:latin typeface="+mn-lt"/>
                        </a:rPr>
                        <a:t>% &gt;= </a:t>
                      </a:r>
                      <a:r>
                        <a:rPr lang="en-US" sz="1100" b="0" i="0" u="none" strike="noStrike" dirty="0">
                          <a:solidFill>
                            <a:srgbClr val="000000"/>
                          </a:solidFill>
                          <a:effectLst/>
                          <a:latin typeface="+mn-lt"/>
                        </a:rPr>
                        <a:t>Level 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hMerge="1">
                  <a:txBody>
                    <a:bodyPr/>
                    <a:lstStyle/>
                    <a:p>
                      <a:endParaRPr lang="en-US"/>
                    </a:p>
                  </a:txBody>
                  <a:tcPr/>
                </a:tc>
                <a:tc hMerge="1">
                  <a:txBody>
                    <a:bodyPr/>
                    <a:lstStyle/>
                    <a:p>
                      <a:endParaRPr lang="en-US"/>
                    </a:p>
                  </a:txBody>
                  <a:tcPr/>
                </a:tc>
                <a:tc hMerge="1">
                  <a:txBody>
                    <a:bodyPr/>
                    <a:lstStyle/>
                    <a:p>
                      <a:pPr algn="ctr" fontAlgn="b"/>
                      <a:endParaRPr lang="en-US" sz="11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extLst>
                  <a:ext uri="{0D108BD9-81ED-4DB2-BD59-A6C34878D82A}">
                    <a16:rowId xmlns="" xmlns:a16="http://schemas.microsoft.com/office/drawing/2014/main" val="10000"/>
                  </a:ext>
                </a:extLst>
              </a:tr>
              <a:tr h="427257">
                <a:tc>
                  <a:txBody>
                    <a:bodyPr/>
                    <a:lstStyle/>
                    <a:p>
                      <a:pPr algn="ctr" fontAlgn="b"/>
                      <a:r>
                        <a:rPr lang="en-US" sz="1400" b="1" i="0" u="none" strike="noStrike" dirty="0">
                          <a:solidFill>
                            <a:srgbClr val="000000"/>
                          </a:solidFill>
                          <a:effectLst/>
                          <a:latin typeface="+mn-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1" u="none" strike="noStrike" dirty="0" smtClean="0">
                          <a:solidFill>
                            <a:srgbClr val="000000"/>
                          </a:solidFill>
                          <a:effectLst/>
                          <a:latin typeface="+mn-lt"/>
                        </a:rPr>
                        <a:t>15-16</a:t>
                      </a:r>
                      <a:endParaRPr lang="en-US" sz="1000" b="0" i="1"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u="none" strike="noStrike" dirty="0" smtClean="0">
                        <a:solidFill>
                          <a:srgbClr val="000000"/>
                        </a:solidFill>
                        <a:effectLst/>
                        <a:latin typeface="+mn-lt"/>
                      </a:endParaRPr>
                    </a:p>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u="none" strike="noStrike" dirty="0" smtClean="0">
                          <a:solidFill>
                            <a:srgbClr val="000000"/>
                          </a:solidFill>
                          <a:effectLst/>
                          <a:latin typeface="+mn-lt"/>
                        </a:rPr>
                        <a:t>16-17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u="none" strike="noStrike" dirty="0" smtClean="0">
                          <a:solidFill>
                            <a:srgbClr val="000000"/>
                          </a:solidFill>
                          <a:effectLst/>
                          <a:latin typeface="+mn-lt"/>
                        </a:rPr>
                        <a:t>17-18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u="none" strike="noStrike" dirty="0" smtClean="0">
                          <a:solidFill>
                            <a:srgbClr val="000000"/>
                          </a:solidFill>
                          <a:effectLst/>
                          <a:latin typeface="+mn-lt"/>
                        </a:rPr>
                        <a:t>18-19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000" b="0" i="1" u="none" strike="noStrike" dirty="0" smtClean="0">
                          <a:solidFill>
                            <a:srgbClr val="000000"/>
                          </a:solidFill>
                          <a:effectLst/>
                          <a:latin typeface="+mn-lt"/>
                        </a:rPr>
                        <a:t>15-16</a:t>
                      </a:r>
                      <a:endParaRPr lang="en-US" sz="1000" b="0" i="1"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u="none" strike="noStrike" dirty="0" smtClean="0">
                        <a:solidFill>
                          <a:srgbClr val="000000"/>
                        </a:solidFill>
                        <a:effectLst/>
                        <a:latin typeface="+mn-lt"/>
                      </a:endParaRPr>
                    </a:p>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u="none" strike="noStrike" dirty="0" smtClean="0">
                          <a:solidFill>
                            <a:srgbClr val="000000"/>
                          </a:solidFill>
                          <a:effectLst/>
                          <a:latin typeface="+mn-lt"/>
                        </a:rPr>
                        <a:t>16-17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u="none" strike="noStrike" dirty="0" smtClean="0">
                          <a:solidFill>
                            <a:srgbClr val="000000"/>
                          </a:solidFill>
                          <a:effectLst/>
                          <a:latin typeface="+mn-lt"/>
                        </a:rPr>
                        <a:t>17-18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u="none" strike="noStrike" dirty="0" smtClean="0">
                          <a:solidFill>
                            <a:srgbClr val="000000"/>
                          </a:solidFill>
                          <a:effectLst/>
                          <a:latin typeface="+mn-lt"/>
                        </a:rPr>
                        <a:t>18-19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427257">
                <a:tc>
                  <a:txBody>
                    <a:bodyPr/>
                    <a:lstStyle/>
                    <a:p>
                      <a:pPr algn="ctr" fontAlgn="b"/>
                      <a:r>
                        <a:rPr lang="en-US" sz="1400" b="0" i="0" u="none" strike="noStrike" dirty="0">
                          <a:solidFill>
                            <a:srgbClr val="000000"/>
                          </a:solidFill>
                          <a:effectLst/>
                          <a:latin typeface="+mn-lt"/>
                        </a:rPr>
                        <a:t>Grade 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74%</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63%</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72%</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78%</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48%</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50%</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52%</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50%</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427257">
                <a:tc>
                  <a:txBody>
                    <a:bodyPr/>
                    <a:lstStyle/>
                    <a:p>
                      <a:pPr algn="ctr" fontAlgn="b"/>
                      <a:r>
                        <a:rPr lang="en-US" sz="1400" b="0" i="0" u="none" strike="noStrike">
                          <a:solidFill>
                            <a:srgbClr val="000000"/>
                          </a:solidFill>
                          <a:effectLst/>
                          <a:latin typeface="+mn-lt"/>
                        </a:rPr>
                        <a:t>Grade 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68%</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82%</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73%</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75%</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54%</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56%</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58%</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57%</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427257">
                <a:tc>
                  <a:txBody>
                    <a:bodyPr/>
                    <a:lstStyle/>
                    <a:p>
                      <a:pPr algn="ctr" fontAlgn="b"/>
                      <a:r>
                        <a:rPr lang="en-US" sz="1400" b="0" i="0" u="none" strike="noStrike">
                          <a:solidFill>
                            <a:srgbClr val="000000"/>
                          </a:solidFill>
                          <a:effectLst/>
                          <a:latin typeface="+mn-lt"/>
                        </a:rPr>
                        <a:t>Grade 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68%</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67%</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75%</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64%</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lgn="ctr" fontAlgn="b"/>
                      <a:r>
                        <a:rPr lang="en-US" sz="1400" b="0" i="0" u="none" strike="noStrike" dirty="0" smtClean="0">
                          <a:solidFill>
                            <a:srgbClr val="000000"/>
                          </a:solidFill>
                          <a:effectLst/>
                          <a:latin typeface="+mn-lt"/>
                        </a:rPr>
                        <a:t>53%</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59%</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58%</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smtClean="0">
                          <a:solidFill>
                            <a:srgbClr val="000000"/>
                          </a:solidFill>
                          <a:effectLst/>
                          <a:latin typeface="+mn-lt"/>
                        </a:rPr>
                        <a:t>58%</a:t>
                      </a:r>
                      <a:endParaRPr lang="en-US" sz="14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bl>
          </a:graphicData>
        </a:graphic>
      </p:graphicFrame>
      <p:sp>
        <p:nvSpPr>
          <p:cNvPr id="3" name="Slide Number Placeholder 2"/>
          <p:cNvSpPr>
            <a:spLocks noGrp="1"/>
          </p:cNvSpPr>
          <p:nvPr>
            <p:ph type="sldNum" sz="quarter" idx="12"/>
          </p:nvPr>
        </p:nvSpPr>
        <p:spPr/>
        <p:txBody>
          <a:bodyPr/>
          <a:lstStyle/>
          <a:p>
            <a:fld id="{356A72F1-C897-1647-9CE8-BFFB19418015}" type="slidenum">
              <a:rPr lang="en-US" smtClean="0">
                <a:solidFill>
                  <a:srgbClr val="1F497D"/>
                </a:solidFill>
              </a:rPr>
              <a:pPr/>
              <a:t>8</a:t>
            </a:fld>
            <a:endParaRPr lang="en-US">
              <a:solidFill>
                <a:srgbClr val="1F497D"/>
              </a:solidFill>
            </a:endParaRPr>
          </a:p>
        </p:txBody>
      </p:sp>
      <p:sp>
        <p:nvSpPr>
          <p:cNvPr id="4" name="Title 3"/>
          <p:cNvSpPr>
            <a:spLocks noGrp="1"/>
          </p:cNvSpPr>
          <p:nvPr>
            <p:ph type="title"/>
          </p:nvPr>
        </p:nvSpPr>
        <p:spPr/>
        <p:txBody>
          <a:bodyPr>
            <a:normAutofit fontScale="90000"/>
          </a:bodyPr>
          <a:lstStyle/>
          <a:p>
            <a:r>
              <a:rPr lang="en-US" sz="2400" dirty="0" smtClean="0">
                <a:latin typeface="Book Antiqua" panose="02040602050305030304" pitchFamily="18" charset="0"/>
              </a:rPr>
              <a:t>Grades 3-5 </a:t>
            </a:r>
            <a:br>
              <a:rPr lang="en-US" sz="2400" dirty="0" smtClean="0">
                <a:latin typeface="Book Antiqua" panose="02040602050305030304" pitchFamily="18" charset="0"/>
              </a:rPr>
            </a:br>
            <a:r>
              <a:rPr lang="en-US" sz="2400" dirty="0" smtClean="0">
                <a:latin typeface="Book Antiqua" panose="02040602050305030304" pitchFamily="18" charset="0"/>
              </a:rPr>
              <a:t>ENGLISH LANGUAGE ARTS / LITERACY</a:t>
            </a:r>
            <a:br>
              <a:rPr lang="en-US" sz="2400" dirty="0" smtClean="0">
                <a:latin typeface="Book Antiqua" panose="02040602050305030304" pitchFamily="18" charset="0"/>
              </a:rPr>
            </a:br>
            <a:r>
              <a:rPr lang="en-US" sz="2400" dirty="0" smtClean="0">
                <a:latin typeface="Book Antiqua" panose="02040602050305030304" pitchFamily="18" charset="0"/>
              </a:rPr>
              <a:t>Comparisons: % &gt;=Level 4</a:t>
            </a:r>
            <a:endParaRPr lang="en-US" sz="2400" dirty="0">
              <a:latin typeface="Book Antiqua" panose="02040602050305030304" pitchFamily="18" charset="0"/>
            </a:endParaRPr>
          </a:p>
        </p:txBody>
      </p:sp>
      <p:graphicFrame>
        <p:nvGraphicFramePr>
          <p:cNvPr id="8" name="Chart 7"/>
          <p:cNvGraphicFramePr/>
          <p:nvPr>
            <p:extLst>
              <p:ext uri="{D42A27DB-BD31-4B8C-83A1-F6EECF244321}">
                <p14:modId xmlns:p14="http://schemas.microsoft.com/office/powerpoint/2010/main" val="634971662"/>
              </p:ext>
            </p:extLst>
          </p:nvPr>
        </p:nvGraphicFramePr>
        <p:xfrm>
          <a:off x="3463636" y="3414598"/>
          <a:ext cx="5527963" cy="344340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31784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2443714362"/>
              </p:ext>
            </p:extLst>
          </p:nvPr>
        </p:nvGraphicFramePr>
        <p:xfrm>
          <a:off x="1284105" y="2126678"/>
          <a:ext cx="6580910" cy="2144284"/>
        </p:xfrm>
        <a:graphic>
          <a:graphicData uri="http://schemas.openxmlformats.org/drawingml/2006/table">
            <a:tbl>
              <a:tblPr firstRow="1" lastRow="1" bandRow="1">
                <a:tableStyleId>{5C22544A-7EE6-4342-B048-85BDC9FD1C3A}</a:tableStyleId>
              </a:tblPr>
              <a:tblGrid>
                <a:gridCol w="2025680">
                  <a:extLst>
                    <a:ext uri="{9D8B030D-6E8A-4147-A177-3AD203B41FA5}">
                      <a16:colId xmlns="" xmlns:a16="http://schemas.microsoft.com/office/drawing/2014/main" val="20000"/>
                    </a:ext>
                  </a:extLst>
                </a:gridCol>
                <a:gridCol w="1491174">
                  <a:extLst>
                    <a:ext uri="{9D8B030D-6E8A-4147-A177-3AD203B41FA5}">
                      <a16:colId xmlns="" xmlns:a16="http://schemas.microsoft.com/office/drawing/2014/main" val="20001"/>
                    </a:ext>
                  </a:extLst>
                </a:gridCol>
                <a:gridCol w="1532028">
                  <a:extLst>
                    <a:ext uri="{9D8B030D-6E8A-4147-A177-3AD203B41FA5}">
                      <a16:colId xmlns="" xmlns:a16="http://schemas.microsoft.com/office/drawing/2014/main" val="20002"/>
                    </a:ext>
                  </a:extLst>
                </a:gridCol>
                <a:gridCol w="1532028">
                  <a:extLst>
                    <a:ext uri="{9D8B030D-6E8A-4147-A177-3AD203B41FA5}">
                      <a16:colId xmlns="" xmlns:a16="http://schemas.microsoft.com/office/drawing/2014/main" val="20003"/>
                    </a:ext>
                  </a:extLst>
                </a:gridCol>
              </a:tblGrid>
              <a:tr h="936863">
                <a:tc>
                  <a:txBody>
                    <a:bodyPr/>
                    <a:lstStyle/>
                    <a:p>
                      <a:r>
                        <a:rPr lang="en-US" dirty="0" smtClean="0"/>
                        <a:t>School Name</a:t>
                      </a:r>
                    </a:p>
                  </a:txBody>
                  <a:tcPr marL="131024" marR="131024"/>
                </a:tc>
                <a:tc>
                  <a:txBody>
                    <a:bodyPr/>
                    <a:lstStyle/>
                    <a:p>
                      <a:pPr algn="ctr"/>
                      <a:r>
                        <a:rPr lang="en-US" sz="1600" dirty="0" smtClean="0"/>
                        <a:t>Grade</a:t>
                      </a:r>
                      <a:r>
                        <a:rPr lang="en-US" sz="1600" baseline="0" dirty="0" smtClean="0"/>
                        <a:t>  3   %</a:t>
                      </a:r>
                      <a:r>
                        <a:rPr lang="en-US" sz="1600" dirty="0" smtClean="0"/>
                        <a:t> &gt;=</a:t>
                      </a:r>
                    </a:p>
                    <a:p>
                      <a:pPr algn="ctr"/>
                      <a:r>
                        <a:rPr lang="en-US" sz="1600" baseline="0" dirty="0" smtClean="0"/>
                        <a:t> Level 4</a:t>
                      </a:r>
                      <a:endParaRPr lang="en-US" sz="1600" dirty="0"/>
                    </a:p>
                  </a:txBody>
                  <a:tcPr marL="131024" marR="131024"/>
                </a:tc>
                <a:tc>
                  <a:txBody>
                    <a:bodyPr/>
                    <a:lstStyle/>
                    <a:p>
                      <a:pPr algn="ctr"/>
                      <a:r>
                        <a:rPr lang="en-US" sz="1600" dirty="0" smtClean="0"/>
                        <a:t>Grade</a:t>
                      </a:r>
                      <a:r>
                        <a:rPr lang="en-US" sz="1600" baseline="0" dirty="0" smtClean="0"/>
                        <a:t>  4  </a:t>
                      </a:r>
                    </a:p>
                    <a:p>
                      <a:pPr algn="ctr"/>
                      <a:r>
                        <a:rPr lang="en-US" sz="1600" baseline="0" dirty="0" smtClean="0"/>
                        <a:t> %</a:t>
                      </a:r>
                      <a:r>
                        <a:rPr lang="en-US" sz="1600" dirty="0" smtClean="0"/>
                        <a:t> &gt;=</a:t>
                      </a:r>
                    </a:p>
                    <a:p>
                      <a:pPr algn="ctr"/>
                      <a:r>
                        <a:rPr lang="en-US" sz="1600" baseline="0" dirty="0" smtClean="0"/>
                        <a:t> Level 4</a:t>
                      </a:r>
                      <a:endParaRPr lang="en-US" sz="1600" dirty="0"/>
                    </a:p>
                  </a:txBody>
                  <a:tcPr marL="131024" marR="131024"/>
                </a:tc>
                <a:tc>
                  <a:txBody>
                    <a:bodyPr/>
                    <a:lstStyle/>
                    <a:p>
                      <a:pPr algn="ctr"/>
                      <a:r>
                        <a:rPr lang="en-US" sz="1600" dirty="0" smtClean="0"/>
                        <a:t>Grade</a:t>
                      </a:r>
                      <a:r>
                        <a:rPr lang="en-US" sz="1600" baseline="0" dirty="0" smtClean="0"/>
                        <a:t>  5  </a:t>
                      </a:r>
                    </a:p>
                    <a:p>
                      <a:pPr algn="ctr"/>
                      <a:r>
                        <a:rPr lang="en-US" sz="1600" baseline="0" dirty="0" smtClean="0"/>
                        <a:t> %</a:t>
                      </a:r>
                      <a:r>
                        <a:rPr lang="en-US" sz="1600" dirty="0" smtClean="0"/>
                        <a:t> &gt;=</a:t>
                      </a:r>
                      <a:r>
                        <a:rPr lang="en-US" sz="1600" baseline="0" dirty="0" smtClean="0"/>
                        <a:t> </a:t>
                      </a:r>
                    </a:p>
                    <a:p>
                      <a:pPr algn="ctr"/>
                      <a:r>
                        <a:rPr lang="en-US" sz="1600" baseline="0" dirty="0" smtClean="0"/>
                        <a:t>Level 4</a:t>
                      </a:r>
                      <a:endParaRPr lang="en-US" sz="1600" dirty="0"/>
                    </a:p>
                  </a:txBody>
                  <a:tcPr marL="131024" marR="131024"/>
                </a:tc>
                <a:extLst>
                  <a:ext uri="{0D108BD9-81ED-4DB2-BD59-A6C34878D82A}">
                    <a16:rowId xmlns="" xmlns:a16="http://schemas.microsoft.com/office/drawing/2014/main" val="10000"/>
                  </a:ext>
                </a:extLst>
              </a:tr>
              <a:tr h="603454">
                <a:tc>
                  <a:txBody>
                    <a:bodyPr/>
                    <a:lstStyle/>
                    <a:p>
                      <a:pPr algn="ctr"/>
                      <a:r>
                        <a:rPr lang="en-US" sz="2000" dirty="0" smtClean="0"/>
                        <a:t>District</a:t>
                      </a:r>
                    </a:p>
                  </a:txBody>
                  <a:tcPr marL="131024" marR="131024">
                    <a:solidFill>
                      <a:schemeClr val="accent1">
                        <a:lumMod val="60000"/>
                        <a:lumOff val="40000"/>
                      </a:schemeClr>
                    </a:solidFill>
                  </a:tcPr>
                </a:tc>
                <a:tc>
                  <a:txBody>
                    <a:bodyPr/>
                    <a:lstStyle/>
                    <a:p>
                      <a:pPr lvl="0" algn="ctr"/>
                      <a:r>
                        <a:rPr lang="en-US" dirty="0" smtClean="0"/>
                        <a:t>77.7%</a:t>
                      </a:r>
                      <a:endParaRPr lang="en-US" dirty="0"/>
                    </a:p>
                  </a:txBody>
                  <a:tcPr marL="131024" marR="131024" anchor="ctr">
                    <a:solidFill>
                      <a:schemeClr val="accent1">
                        <a:lumMod val="60000"/>
                        <a:lumOff val="40000"/>
                      </a:schemeClr>
                    </a:solidFill>
                  </a:tcPr>
                </a:tc>
                <a:tc>
                  <a:txBody>
                    <a:bodyPr/>
                    <a:lstStyle/>
                    <a:p>
                      <a:pPr lvl="0" algn="ctr"/>
                      <a:r>
                        <a:rPr lang="en-US" dirty="0" smtClean="0"/>
                        <a:t>75.2%</a:t>
                      </a:r>
                      <a:endParaRPr lang="en-US" dirty="0"/>
                    </a:p>
                  </a:txBody>
                  <a:tcPr marL="131024" marR="131024" anchor="ctr">
                    <a:solidFill>
                      <a:schemeClr val="accent1">
                        <a:lumMod val="60000"/>
                        <a:lumOff val="40000"/>
                      </a:schemeClr>
                    </a:solidFill>
                  </a:tcPr>
                </a:tc>
                <a:tc>
                  <a:txBody>
                    <a:bodyPr/>
                    <a:lstStyle/>
                    <a:p>
                      <a:pPr lvl="0" algn="ctr"/>
                      <a:r>
                        <a:rPr lang="en-US" dirty="0" smtClean="0"/>
                        <a:t>63.6%</a:t>
                      </a:r>
                      <a:endParaRPr lang="en-US" dirty="0"/>
                    </a:p>
                  </a:txBody>
                  <a:tcPr marL="131024" marR="131024" anchor="ctr">
                    <a:solidFill>
                      <a:schemeClr val="accent1">
                        <a:lumMod val="60000"/>
                        <a:lumOff val="40000"/>
                      </a:schemeClr>
                    </a:solidFill>
                  </a:tcPr>
                </a:tc>
                <a:extLst>
                  <a:ext uri="{0D108BD9-81ED-4DB2-BD59-A6C34878D82A}">
                    <a16:rowId xmlns="" xmlns:a16="http://schemas.microsoft.com/office/drawing/2014/main" val="10003"/>
                  </a:ext>
                </a:extLst>
              </a:tr>
              <a:tr h="603967">
                <a:tc>
                  <a:txBody>
                    <a:bodyPr/>
                    <a:lstStyle/>
                    <a:p>
                      <a:pPr algn="ctr"/>
                      <a:r>
                        <a:rPr lang="en-US" sz="2000" dirty="0" smtClean="0">
                          <a:solidFill>
                            <a:schemeClr val="tx1"/>
                          </a:solidFill>
                        </a:rPr>
                        <a:t>State</a:t>
                      </a:r>
                    </a:p>
                  </a:txBody>
                  <a:tcPr marL="131024" marR="131024">
                    <a:solidFill>
                      <a:schemeClr val="accent1">
                        <a:lumMod val="60000"/>
                        <a:lumOff val="40000"/>
                      </a:schemeClr>
                    </a:solidFill>
                  </a:tcPr>
                </a:tc>
                <a:tc>
                  <a:txBody>
                    <a:bodyPr/>
                    <a:lstStyle/>
                    <a:p>
                      <a:pPr lvl="0" algn="ctr"/>
                      <a:r>
                        <a:rPr lang="en-US" dirty="0" smtClean="0">
                          <a:solidFill>
                            <a:schemeClr val="tx1"/>
                          </a:solidFill>
                        </a:rPr>
                        <a:t>50.3%</a:t>
                      </a:r>
                      <a:endParaRPr lang="en-US" dirty="0">
                        <a:solidFill>
                          <a:schemeClr val="tx1"/>
                        </a:solidFill>
                      </a:endParaRPr>
                    </a:p>
                  </a:txBody>
                  <a:tcPr marL="131024" marR="131024" anchor="ctr">
                    <a:solidFill>
                      <a:schemeClr val="accent1">
                        <a:lumMod val="60000"/>
                        <a:lumOff val="40000"/>
                      </a:schemeClr>
                    </a:solidFill>
                  </a:tcPr>
                </a:tc>
                <a:tc>
                  <a:txBody>
                    <a:bodyPr/>
                    <a:lstStyle/>
                    <a:p>
                      <a:pPr lvl="0" algn="ctr"/>
                      <a:r>
                        <a:rPr lang="en-US" dirty="0" smtClean="0">
                          <a:solidFill>
                            <a:schemeClr val="tx1"/>
                          </a:solidFill>
                        </a:rPr>
                        <a:t>57.4%</a:t>
                      </a:r>
                      <a:endParaRPr lang="en-US" dirty="0">
                        <a:solidFill>
                          <a:schemeClr val="tx1"/>
                        </a:solidFill>
                      </a:endParaRPr>
                    </a:p>
                  </a:txBody>
                  <a:tcPr marL="131024" marR="131024" anchor="ctr">
                    <a:solidFill>
                      <a:schemeClr val="accent1">
                        <a:lumMod val="60000"/>
                        <a:lumOff val="40000"/>
                      </a:schemeClr>
                    </a:solidFill>
                  </a:tcPr>
                </a:tc>
                <a:tc>
                  <a:txBody>
                    <a:bodyPr/>
                    <a:lstStyle/>
                    <a:p>
                      <a:pPr lvl="0" algn="ctr"/>
                      <a:r>
                        <a:rPr lang="en-US" dirty="0" smtClean="0">
                          <a:solidFill>
                            <a:schemeClr val="tx1"/>
                          </a:solidFill>
                        </a:rPr>
                        <a:t>57.9%</a:t>
                      </a:r>
                      <a:endParaRPr lang="en-US" dirty="0">
                        <a:solidFill>
                          <a:schemeClr val="tx1"/>
                        </a:solidFill>
                      </a:endParaRPr>
                    </a:p>
                  </a:txBody>
                  <a:tcPr marL="131024" marR="131024" anchor="ctr">
                    <a:solidFill>
                      <a:schemeClr val="accent1">
                        <a:lumMod val="60000"/>
                        <a:lumOff val="40000"/>
                      </a:schemeClr>
                    </a:solidFill>
                  </a:tcPr>
                </a:tc>
                <a:extLst>
                  <a:ext uri="{0D108BD9-81ED-4DB2-BD59-A6C34878D82A}">
                    <a16:rowId xmlns="" xmlns:a16="http://schemas.microsoft.com/office/drawing/2014/main" val="10004"/>
                  </a:ext>
                </a:extLst>
              </a:tr>
            </a:tbl>
          </a:graphicData>
        </a:graphic>
      </p:graphicFrame>
      <p:sp>
        <p:nvSpPr>
          <p:cNvPr id="4" name="Title 3"/>
          <p:cNvSpPr>
            <a:spLocks noGrp="1"/>
          </p:cNvSpPr>
          <p:nvPr>
            <p:ph type="title"/>
          </p:nvPr>
        </p:nvSpPr>
        <p:spPr>
          <a:xfrm>
            <a:off x="259453" y="381001"/>
            <a:ext cx="8630215" cy="1029240"/>
          </a:xfrm>
        </p:spPr>
        <p:txBody>
          <a:bodyPr>
            <a:normAutofit fontScale="90000"/>
          </a:bodyPr>
          <a:lstStyle/>
          <a:p>
            <a:r>
              <a:rPr lang="en-US" sz="2100" dirty="0" smtClean="0"/>
              <a:t/>
            </a:r>
            <a:br>
              <a:rPr lang="en-US" sz="2100" dirty="0" smtClean="0"/>
            </a:br>
            <a:r>
              <a:rPr lang="en-US" sz="2100" dirty="0" smtClean="0">
                <a:latin typeface="Book Antiqua" panose="02040602050305030304" pitchFamily="18" charset="0"/>
              </a:rPr>
              <a:t>2019 </a:t>
            </a:r>
            <a:r>
              <a:rPr lang="en-US" sz="2100" dirty="0" smtClean="0">
                <a:latin typeface="Book Antiqua" panose="02040602050305030304" pitchFamily="18" charset="0"/>
              </a:rPr>
              <a:t>Elementary Schools </a:t>
            </a:r>
            <a:r>
              <a:rPr lang="en-US" sz="2100" dirty="0" smtClean="0">
                <a:latin typeface="Book Antiqua" panose="02040602050305030304" pitchFamily="18" charset="0"/>
              </a:rPr>
              <a:t>Comparisons</a:t>
            </a:r>
            <a:br>
              <a:rPr lang="en-US" sz="2100" dirty="0" smtClean="0">
                <a:latin typeface="Book Antiqua" panose="02040602050305030304" pitchFamily="18" charset="0"/>
              </a:rPr>
            </a:br>
            <a:r>
              <a:rPr lang="en-US" sz="2100" dirty="0" smtClean="0">
                <a:latin typeface="Book Antiqua" panose="02040602050305030304" pitchFamily="18" charset="0"/>
              </a:rPr>
              <a:t>Grades 3-5 </a:t>
            </a:r>
            <a:br>
              <a:rPr lang="en-US" sz="2100" dirty="0" smtClean="0">
                <a:latin typeface="Book Antiqua" panose="02040602050305030304" pitchFamily="18" charset="0"/>
              </a:rPr>
            </a:br>
            <a:r>
              <a:rPr lang="en-US" sz="2100" dirty="0" smtClean="0">
                <a:latin typeface="Book Antiqua" panose="02040602050305030304" pitchFamily="18" charset="0"/>
              </a:rPr>
              <a:t>ENGLISH LANGUAGE ARTS / LITERACY</a:t>
            </a:r>
            <a:r>
              <a:rPr lang="en-US" sz="2100" dirty="0" smtClean="0"/>
              <a:t/>
            </a:r>
            <a:br>
              <a:rPr lang="en-US" sz="2100" dirty="0" smtClean="0"/>
            </a:br>
            <a:r>
              <a:rPr lang="en-US" sz="2100" dirty="0"/>
              <a:t/>
            </a:r>
            <a:br>
              <a:rPr lang="en-US" sz="2100" dirty="0"/>
            </a:br>
            <a:endParaRPr lang="en-US" sz="2100" dirty="0"/>
          </a:p>
        </p:txBody>
      </p:sp>
    </p:spTree>
    <p:extLst>
      <p:ext uri="{BB962C8B-B14F-4D97-AF65-F5344CB8AC3E}">
        <p14:creationId xmlns:p14="http://schemas.microsoft.com/office/powerpoint/2010/main" val="3005238607"/>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Grid">
  <a:themeElements>
    <a:clrScheme name="Custom 11">
      <a:dk1>
        <a:sysClr val="windowText" lastClr="000000"/>
      </a:dk1>
      <a:lt1>
        <a:sysClr val="window" lastClr="FFFFFF"/>
      </a:lt1>
      <a:dk2>
        <a:srgbClr val="1F497D"/>
      </a:dk2>
      <a:lt2>
        <a:srgbClr val="FFFFFF"/>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TotalTime>
  <Words>4135</Words>
  <Application>Microsoft Office PowerPoint</Application>
  <PresentationFormat>On-screen Show (4:3)</PresentationFormat>
  <Paragraphs>1631</Paragraphs>
  <Slides>37</Slides>
  <Notes>28</Notes>
  <HiddenSlides>0</HiddenSlides>
  <MMClips>0</MMClips>
  <ScaleCrop>false</ScaleCrop>
  <HeadingPairs>
    <vt:vector size="4" baseType="variant">
      <vt:variant>
        <vt:lpstr>Theme</vt:lpstr>
      </vt:variant>
      <vt:variant>
        <vt:i4>2</vt:i4>
      </vt:variant>
      <vt:variant>
        <vt:lpstr>Slide Titles</vt:lpstr>
      </vt:variant>
      <vt:variant>
        <vt:i4>37</vt:i4>
      </vt:variant>
    </vt:vector>
  </HeadingPairs>
  <TitlesOfParts>
    <vt:vector size="39" baseType="lpstr">
      <vt:lpstr>Office Theme</vt:lpstr>
      <vt:lpstr>Grid</vt:lpstr>
      <vt:lpstr> </vt:lpstr>
      <vt:lpstr>Overview of district assessments</vt:lpstr>
      <vt:lpstr>NJSLA Performance LEVEL descriptors</vt:lpstr>
      <vt:lpstr>Comparison of Waldwick’s Spring 2017,  Spring 2018 &amp; Spring 2019 NJSLA Administrations English Language Arts - Percentages</vt:lpstr>
      <vt:lpstr>Comparison of Waldwick’s 2017 to 2019 Spring NJSLA Administrations English Language Arts – Percentage Changes</vt:lpstr>
      <vt:lpstr>Comparison of Waldwick’s Number of Students Tested  Spring 2018 &amp; Spring 2019 NJSLA Administrations English Language Arts</vt:lpstr>
      <vt:lpstr>Comparison of Waldwick’s  Spring 2019 NJSLA Administrations English Language Arts to New Jersey Percentages for 2019</vt:lpstr>
      <vt:lpstr>Grades 3-5  ENGLISH LANGUAGE ARTS / LITERACY Comparisons: % &gt;=Level 4</vt:lpstr>
      <vt:lpstr> 2019 Elementary Schools Comparisons Grades 3-5  ENGLISH LANGUAGE ARTS / LITERACY  </vt:lpstr>
      <vt:lpstr>Grades 6-8  ENGLISH LANGUAGE ARTS / LITERACY Comparisons: % &gt;=Level 4</vt:lpstr>
      <vt:lpstr>Grades 9-10  ENGLISH LANGUAGE ARTS / LITERACY Comparisons: % &gt;=Level 4</vt:lpstr>
      <vt:lpstr>Longitudinal Analysis of English Language arts / Literacy Results 2015-2019</vt:lpstr>
      <vt:lpstr>English language arts/literacy: NOTABLE ACHEIVEMENTS From 2018-19</vt:lpstr>
      <vt:lpstr>English language arts/literacy:  Plan For 2019-20</vt:lpstr>
      <vt:lpstr>Comparison of Waldwick’s Spring 2017,  Spring 2018 &amp; Spring 2019 NJSLA Administrations Mathematics - Percentages</vt:lpstr>
      <vt:lpstr>Comparison of Waldwick’s  2017 to 2019 Spring NJSLA Administrations Mathematics – Percentage Changes</vt:lpstr>
      <vt:lpstr>Comparison of Waldwick’s Number of Students Tested Spring 2018 &amp; Spring 2019 NJSLA Administrations Mathematics</vt:lpstr>
      <vt:lpstr>Comparison of Waldwick’s Spring 2019 NJSLA Administrations Mathematics to New Jersey - Percentages for 2019</vt:lpstr>
      <vt:lpstr>Grades 3-5 Mathematics Comparisons: % &gt;=Level 4</vt:lpstr>
      <vt:lpstr> 2019 Elementary Schools  Comparisons Grades 3-5 MATHEMATICS  </vt:lpstr>
      <vt:lpstr>2019 NJSLA District Outcomes  Grades 6-8 Mathematics</vt:lpstr>
      <vt:lpstr>2019 NJSLA District Outcomes  Algebra I, Algebra II, Geometry</vt:lpstr>
      <vt:lpstr>Longitudinal Analysis of Mathematics Results 2015-2019</vt:lpstr>
      <vt:lpstr>Mathematics:  NOTABLE ACHEIVEMENTS From 2018-19</vt:lpstr>
      <vt:lpstr>Mathematics:  Plan For 2019-20</vt:lpstr>
      <vt:lpstr>2019 ACCESS for ELLs –  English Language Proficiency Test</vt:lpstr>
      <vt:lpstr>2019 ACCESS for ELLs –  English Language Proficiency Test</vt:lpstr>
      <vt:lpstr>Dynamic Learning Maps - DLM Testing  -DLM is the alternate assessment for students with the most significant cognitive disabilities. -NJ uses the DLM Year-End (YE) model in English language arts, mathematics, and science. -ELA and math = grades 3 - 8 and 11 -Science = grades 5, 8, and 11  </vt:lpstr>
      <vt:lpstr>2019 SAT Results</vt:lpstr>
      <vt:lpstr> ACT Profile Report Mean scores by content area </vt:lpstr>
      <vt:lpstr>Advanced placement program</vt:lpstr>
      <vt:lpstr>Advanced Placement Program  2019 WHS Participation</vt:lpstr>
      <vt:lpstr>2019 Advanced placement results</vt:lpstr>
      <vt:lpstr>2019 Advanced Placement Results by content area</vt:lpstr>
      <vt:lpstr>        2019 AP Scholar Awards</vt:lpstr>
      <vt:lpstr>Advanced Placement:  Plan For 2019-20</vt:lpstr>
      <vt:lpstr>Any Questions?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Casarico, Paul</dc:creator>
  <cp:lastModifiedBy>Casarico, Paul</cp:lastModifiedBy>
  <cp:revision>5</cp:revision>
  <dcterms:created xsi:type="dcterms:W3CDTF">2020-02-03T15:38:12Z</dcterms:created>
  <dcterms:modified xsi:type="dcterms:W3CDTF">2020-02-03T16:23:41Z</dcterms:modified>
</cp:coreProperties>
</file>